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8" r:id="rId1"/>
  </p:sldMasterIdLst>
  <p:notesMasterIdLst>
    <p:notesMasterId r:id="rId32"/>
  </p:notesMasterIdLst>
  <p:sldIdLst>
    <p:sldId id="258" r:id="rId2"/>
    <p:sldId id="296" r:id="rId3"/>
    <p:sldId id="293" r:id="rId4"/>
    <p:sldId id="297" r:id="rId5"/>
    <p:sldId id="272" r:id="rId6"/>
    <p:sldId id="274" r:id="rId7"/>
    <p:sldId id="273" r:id="rId8"/>
    <p:sldId id="295" r:id="rId9"/>
    <p:sldId id="298" r:id="rId10"/>
    <p:sldId id="299" r:id="rId11"/>
    <p:sldId id="288" r:id="rId12"/>
    <p:sldId id="287" r:id="rId13"/>
    <p:sldId id="289" r:id="rId14"/>
    <p:sldId id="291" r:id="rId15"/>
    <p:sldId id="292" r:id="rId16"/>
    <p:sldId id="300" r:id="rId17"/>
    <p:sldId id="271" r:id="rId18"/>
    <p:sldId id="290" r:id="rId19"/>
    <p:sldId id="283" r:id="rId20"/>
    <p:sldId id="284" r:id="rId21"/>
    <p:sldId id="302" r:id="rId22"/>
    <p:sldId id="303" r:id="rId23"/>
    <p:sldId id="264" r:id="rId24"/>
    <p:sldId id="276" r:id="rId25"/>
    <p:sldId id="268" r:id="rId26"/>
    <p:sldId id="281" r:id="rId27"/>
    <p:sldId id="279" r:id="rId28"/>
    <p:sldId id="286" r:id="rId29"/>
    <p:sldId id="301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5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BE6CA-0DB6-D945-9DB9-20A44C331DC4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5495-43ED-6746-8EC1-20B55B25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5495-43ED-6746-8EC1-20B55B25F1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5495-43ED-6746-8EC1-20B55B25F1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5495-43ED-6746-8EC1-20B55B25F1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Copyright © 2009 Wolters Kluwer. Published by Lippincott Williams &amp; Wilkins.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9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Copyright © 2009 </a:t>
            </a:r>
            <a:r>
              <a:rPr lang="en-US" dirty="0" err="1" smtClean="0"/>
              <a:t>Wolters</a:t>
            </a:r>
            <a:r>
              <a:rPr lang="en-US" dirty="0" smtClean="0"/>
              <a:t> </a:t>
            </a:r>
            <a:r>
              <a:rPr lang="en-US" dirty="0" err="1" smtClean="0"/>
              <a:t>Kluwer</a:t>
            </a:r>
            <a:r>
              <a:rPr lang="en-US" dirty="0" smtClean="0"/>
              <a:t>. Published by Lippincott Williams &amp; Wilkins.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9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Copyright © 2009 </a:t>
            </a:r>
            <a:r>
              <a:rPr lang="en-US" dirty="0" err="1" smtClean="0"/>
              <a:t>Wolters</a:t>
            </a:r>
            <a:r>
              <a:rPr lang="en-US" dirty="0" smtClean="0"/>
              <a:t> </a:t>
            </a:r>
            <a:r>
              <a:rPr lang="en-US" dirty="0" err="1" smtClean="0"/>
              <a:t>Kluwer</a:t>
            </a:r>
            <a:r>
              <a:rPr lang="en-US" dirty="0" smtClean="0"/>
              <a:t>. Published by Lippincott Williams &amp; Wilkins.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7E2A-66A3-7F44-9381-4E92AE206288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033" r:id="rId13"/>
    <p:sldLayoutId id="21474841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journals.lww.com/jbjsjournal/Fulltext/2017/04050/Iliopsoas_Impingement_After_Primary_Total_Hip.3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http://journals.lww.com/jbjsjournal/Fulltext/2017/04050/Iliopsoas_Impingement_After_Primary_Total_Hip.3.aspx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journals.lww.com/jbjsjournal/Fulltext/2017/04050/Iliopsoas_Impingement_After_Primary_Total_Hip.3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415" y="1656697"/>
            <a:ext cx="8156448" cy="777240"/>
          </a:xfrm>
        </p:spPr>
        <p:txBody>
          <a:bodyPr/>
          <a:lstStyle/>
          <a:p>
            <a:r>
              <a:rPr lang="en-US" dirty="0" smtClean="0"/>
              <a:t>PSOAS TENDONITIS IN DAA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1286976" y="4127016"/>
            <a:ext cx="5718048" cy="977486"/>
          </a:xfrm>
        </p:spPr>
        <p:txBody>
          <a:bodyPr>
            <a:noAutofit/>
          </a:bodyPr>
          <a:lstStyle/>
          <a:p>
            <a:r>
              <a:rPr lang="en-US" sz="3600" dirty="0" smtClean="0"/>
              <a:t>ANTHONY S UNGER, MD</a:t>
            </a:r>
          </a:p>
          <a:p>
            <a:r>
              <a:rPr lang="en-US" sz="3600" dirty="0" smtClean="0"/>
              <a:t>WASHINGTON, DC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682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8769" b="-287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38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GROIN PAIN UPON RISE FROM CHAIR OR STAIR CLIMB</a:t>
            </a:r>
          </a:p>
          <a:p>
            <a:r>
              <a:rPr lang="en-US" dirty="0" smtClean="0"/>
              <a:t>USUALLY AFTER 6 -12 WEEKS POST 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2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PASSIVE ROM</a:t>
            </a:r>
          </a:p>
          <a:p>
            <a:r>
              <a:rPr lang="en-US" dirty="0" smtClean="0"/>
              <a:t>PAIN ON SLR OR ACTIVE FLEXION</a:t>
            </a:r>
          </a:p>
          <a:p>
            <a:r>
              <a:rPr lang="en-US" dirty="0" smtClean="0"/>
              <a:t>PAIN ON PALPATION OVER PSOAS TENDON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6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XRAY-AP AND X-TABLE LATERAL</a:t>
            </a:r>
          </a:p>
          <a:p>
            <a:r>
              <a:rPr lang="en-US" dirty="0" smtClean="0"/>
              <a:t>MRI-MARS</a:t>
            </a:r>
          </a:p>
          <a:p>
            <a:r>
              <a:rPr lang="en-US" dirty="0" smtClean="0"/>
              <a:t>ULTRASOUND GUIDED INJECTION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PT UNTIL 6 WEEKS</a:t>
            </a:r>
          </a:p>
          <a:p>
            <a:r>
              <a:rPr lang="en-US" dirty="0" smtClean="0"/>
              <a:t>NO OPEN CHAIN HIP FLEXION IN FIRST 6 WEEKS</a:t>
            </a:r>
          </a:p>
          <a:p>
            <a:r>
              <a:rPr lang="en-US" dirty="0" smtClean="0"/>
              <a:t>WORK WITH KNOWLEDGABLE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ANTERIOR OVERHANG</a:t>
            </a:r>
          </a:p>
          <a:p>
            <a:r>
              <a:rPr lang="en-US" dirty="0" smtClean="0"/>
              <a:t>BURY CUP</a:t>
            </a:r>
          </a:p>
          <a:p>
            <a:r>
              <a:rPr lang="en-US" dirty="0" smtClean="0"/>
              <a:t>SAVE MEDIAL CAPSULE??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7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70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PT for DAA is DIFFERENT !!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8784" r="-58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820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602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335" r="-27168" b="-44600"/>
          <a:stretch/>
        </p:blipFill>
        <p:spPr>
          <a:xfrm>
            <a:off x="122238" y="549275"/>
            <a:ext cx="11472862" cy="6308725"/>
          </a:xfrm>
        </p:spPr>
      </p:pic>
    </p:spTree>
    <p:extLst>
      <p:ext uri="{BB962C8B-B14F-4D97-AF65-F5344CB8AC3E}">
        <p14:creationId xmlns:p14="http://schemas.microsoft.com/office/powerpoint/2010/main" val="247417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NON-OP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NSAI</a:t>
            </a:r>
          </a:p>
          <a:p>
            <a:r>
              <a:rPr lang="en-US" dirty="0" smtClean="0"/>
              <a:t>PT</a:t>
            </a:r>
          </a:p>
          <a:p>
            <a:r>
              <a:rPr lang="en-US" dirty="0" smtClean="0"/>
              <a:t>GUIDED INJECTION		</a:t>
            </a:r>
          </a:p>
          <a:p>
            <a:pPr lvl="1"/>
            <a:r>
              <a:rPr lang="en-US" dirty="0" smtClean="0"/>
              <a:t>STEROID</a:t>
            </a:r>
          </a:p>
          <a:p>
            <a:pPr lvl="1"/>
            <a:r>
              <a:rPr lang="en-US" dirty="0" smtClean="0"/>
              <a:t>BOTOX</a:t>
            </a:r>
          </a:p>
          <a:p>
            <a:pPr lvl="1"/>
            <a:r>
              <a:rPr lang="en-US" dirty="0" smtClean="0"/>
              <a:t>PRP??</a:t>
            </a:r>
          </a:p>
        </p:txBody>
      </p:sp>
    </p:spTree>
    <p:extLst>
      <p:ext uri="{BB962C8B-B14F-4D97-AF65-F5344CB8AC3E}">
        <p14:creationId xmlns:p14="http://schemas.microsoft.com/office/powerpoint/2010/main" val="132504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93" y="864571"/>
            <a:ext cx="6740840" cy="54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1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dirty="0" smtClean="0"/>
              <a:t>ANTHONY S UNGER,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DISCLOSURES</a:t>
            </a:r>
          </a:p>
          <a:p>
            <a:pPr lvl="1"/>
            <a:r>
              <a:rPr lang="en-US" dirty="0" smtClean="0"/>
              <a:t>INNOMED—ROYALTIES</a:t>
            </a:r>
          </a:p>
          <a:p>
            <a:pPr lvl="1"/>
            <a:r>
              <a:rPr lang="en-US" dirty="0" smtClean="0"/>
              <a:t>SIGNATURE ORTHOPAEDICS-ROYALTIES</a:t>
            </a:r>
          </a:p>
          <a:p>
            <a:pPr lvl="1"/>
            <a:r>
              <a:rPr lang="en-US" dirty="0" smtClean="0"/>
              <a:t>J OF ARTHROPLASTY-EDITORIAL BOARD</a:t>
            </a:r>
          </a:p>
          <a:p>
            <a:pPr lvl="1"/>
            <a:r>
              <a:rPr lang="en-US" dirty="0" smtClean="0"/>
              <a:t>ARTHROPLASTY TODAY-EDITOR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6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5900"/>
            <a:ext cx="47244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6" y="4618272"/>
            <a:ext cx="8229600" cy="1143000"/>
          </a:xfrm>
        </p:spPr>
        <p:txBody>
          <a:bodyPr/>
          <a:lstStyle/>
          <a:p>
            <a:r>
              <a:rPr lang="en-US" dirty="0" err="1" smtClean="0"/>
              <a:t>Tenotomy</a:t>
            </a:r>
            <a:r>
              <a:rPr lang="en-US" dirty="0" smtClean="0"/>
              <a:t> successful!!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733" b="-13733"/>
          <a:stretch>
            <a:fillRect/>
          </a:stretch>
        </p:blipFill>
        <p:spPr>
          <a:xfrm>
            <a:off x="457200" y="-16960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1107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52" y="50375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04" r="-2804"/>
          <a:stretch>
            <a:fillRect/>
          </a:stretch>
        </p:blipFill>
        <p:spPr>
          <a:xfrm>
            <a:off x="457200" y="68152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1965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ANTERIOR OVERHANG&gt;8 MM
              </a:t>
            </a:r>
            <a:endParaRPr lang="en-US" dirty="0"/>
          </a:p>
        </p:txBody>
      </p:sp>
      <p:pic>
        <p:nvPicPr>
          <p:cNvPr id="3" name="Picture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l="1410" r="141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 © 2017 The Journal of Bone and Joint Surgery,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2"/>
          <p:cNvSpPr>
            <a:spLocks noGrp="1"/>
          </p:cNvSpPr>
          <p:nvPr>
            <p:ph type="body" sz="half" idx="4294967295"/>
          </p:nvPr>
        </p:nvSpPr>
        <p:spPr>
          <a:xfrm>
            <a:off x="6705600" y="2438400"/>
            <a:ext cx="2438400" cy="3813175"/>
          </a:xfrm>
        </p:spPr>
        <p:txBody>
          <a:bodyPr anchor="b"/>
          <a:lstStyle/>
          <a:p>
            <a:r>
              <a:rPr lang="en-US" dirty="0" smtClean="0"/>
              <a:t>
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6324600" y="996950"/>
            <a:ext cx="2819400" cy="2490788"/>
          </a:xfrm>
        </p:spPr>
        <p:txBody>
          <a:bodyPr>
            <a:normAutofit fontScale="32500" lnSpcReduction="20000"/>
          </a:bodyPr>
          <a:lstStyle/>
          <a:p>
            <a:r>
              <a:rPr lang="en-US" b="1" u="sng" dirty="0" smtClean="0">
                <a:hlinkClick r:id="rId4" action="ppaction://hlinkfile"/>
              </a:rPr>
              <a:t>Iliopsoas Impingement After Primary Total Hip Arthroplasty:  Operative and Nonoperative Treatment Outcomes</a:t>
            </a:r>
            <a:r>
              <a:rPr lang="en-US" b="1" u="sng" dirty="0" smtClean="0"/>
              <a:t>
              </a:t>
            </a:r>
          </a:p>
          <a:p>
            <a:r>
              <a:rPr lang="en-US" dirty="0" err="1" smtClean="0"/>
              <a:t>Chalmers, Brian P.; Sculco, Peter K.; Sierra, Rafael J.; Trousdale, Robert T.; Berry, Daniel J.</a:t>
            </a:r>
            <a:endParaRPr lang="en-US" dirty="0" smtClean="0"/>
          </a:p>
          <a:p>
            <a:r>
              <a:rPr lang="en-US" dirty="0" smtClean="0"/>
              <a:t>JBJS. 99(7):557-564, April 5, 2017.</a:t>
            </a:r>
          </a:p>
          <a:p>
            <a:r>
              <a:rPr lang="en-US" dirty="0" err="1" smtClean="0"/>
              <a:t>doi: 10.2106/JBJS.16.00244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5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231900"/>
            <a:ext cx="6375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 CUP
              </a:t>
            </a:r>
            <a:endParaRPr lang="en-US" dirty="0"/>
          </a:p>
        </p:txBody>
      </p:sp>
      <p:pic>
        <p:nvPicPr>
          <p:cNvPr id="3" name="Picture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10595" b="1059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 © 2017 The Journal of Bone and Joint Surgery,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6705600" y="550863"/>
            <a:ext cx="2438400" cy="1831975"/>
          </a:xfrm>
        </p:spPr>
        <p:txBody>
          <a:bodyPr>
            <a:normAutofit fontScale="25000" lnSpcReduction="20000"/>
          </a:bodyPr>
          <a:lstStyle/>
          <a:p>
            <a:r>
              <a:rPr lang="en-US" b="1" u="sng" dirty="0" smtClean="0">
                <a:hlinkClick r:id="rId3" action="ppaction://hlinkfile"/>
              </a:rPr>
              <a:t>Iliopsoas Impingement After Primary Total Hip Arthroplasty:  Operative and Nonoperative Treatment Outcomes</a:t>
            </a:r>
            <a:r>
              <a:rPr lang="en-US" b="1" u="sng" dirty="0" smtClean="0"/>
              <a:t>
              </a:t>
            </a:r>
          </a:p>
          <a:p>
            <a:r>
              <a:rPr lang="en-US" dirty="0" err="1" smtClean="0"/>
              <a:t>Chalmers, Brian P.; Sculco, Peter K.; Sierra, Rafael J.; Trousdale, Robert T.; Berry, Daniel J.</a:t>
            </a:r>
            <a:endParaRPr lang="en-US" dirty="0" smtClean="0"/>
          </a:p>
          <a:p>
            <a:r>
              <a:rPr lang="en-US" dirty="0" smtClean="0"/>
              <a:t>JBJS. 99(7):557-564, April 5, 2017.</a:t>
            </a:r>
          </a:p>
          <a:p>
            <a:r>
              <a:rPr lang="en-US" dirty="0" err="1" smtClean="0"/>
              <a:t>doi: 10.2106/JBJS.16.00244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/>
          </p:cNvSpPr>
          <p:nvPr>
            <p:ph type="body" orient="vert" idx="4294967295"/>
          </p:nvPr>
        </p:nvSpPr>
        <p:spPr>
          <a:xfrm>
            <a:off x="0" y="1600200"/>
            <a:ext cx="8229600" cy="4525963"/>
          </a:xfrm>
        </p:spPr>
        <p:txBody>
          <a:bodyPr anchor="b"/>
          <a:lstStyle/>
          <a:p>
            <a:r>
              <a:rPr lang="en-US" dirty="0" smtClean="0"/>
              <a:t>
             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8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5735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2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1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61" y="730482"/>
            <a:ext cx="7062815" cy="53354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SCOPE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91"/>
            <a:ext cx="8229600" cy="1143000"/>
          </a:xfrm>
        </p:spPr>
        <p:txBody>
          <a:bodyPr/>
          <a:lstStyle/>
          <a:p>
            <a:r>
              <a:rPr lang="en-US" dirty="0" smtClean="0"/>
              <a:t>93% successful!!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5351" b="-5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376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ANTERIOR GROIN PAIN A PROBLEM AFTER DAA???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YES---BUT PREVENTABLE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642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OR-- WATCH OUT FOR ANTERIOR IMPINGEMENT</a:t>
            </a:r>
          </a:p>
          <a:p>
            <a:r>
              <a:rPr lang="en-US" dirty="0" smtClean="0"/>
              <a:t>HOLD THE PT</a:t>
            </a:r>
          </a:p>
          <a:p>
            <a:r>
              <a:rPr lang="en-US" dirty="0" smtClean="0"/>
              <a:t>FOLLOW THE ALGORITHIM : RELEASE PSOAS  for &lt;8mm AND/OR REVISE CUP FOR &gt;8mm in CHRONIC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9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PSOAS TENDONITIS=GROIN PAIN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525" y="2193172"/>
            <a:ext cx="4553420" cy="453479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>
          <a:xfrm>
            <a:off x="2670545" y="2463642"/>
            <a:ext cx="5486400" cy="4114800"/>
          </a:xfrm>
        </p:spPr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643799" y="966964"/>
            <a:ext cx="5486400" cy="80486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 TO CAUSE OF GROIN PAIN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37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9144000" cy="40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5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0" y="553909"/>
            <a:ext cx="8055847" cy="57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ANTERIOR OVERHANG&gt;8 MM
              </a:t>
            </a:r>
            <a:endParaRPr lang="en-US" dirty="0"/>
          </a:p>
        </p:txBody>
      </p:sp>
      <p:pic>
        <p:nvPicPr>
          <p:cNvPr id="3" name="Picture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l="1410" r="141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 © 2017 The Journal of Bone and Joint Surgery,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2"/>
          <p:cNvSpPr>
            <a:spLocks noGrp="1"/>
          </p:cNvSpPr>
          <p:nvPr>
            <p:ph type="body" sz="half" idx="4294967295"/>
          </p:nvPr>
        </p:nvSpPr>
        <p:spPr>
          <a:xfrm>
            <a:off x="6705600" y="2438400"/>
            <a:ext cx="2438400" cy="3813175"/>
          </a:xfrm>
        </p:spPr>
        <p:txBody>
          <a:bodyPr anchor="b"/>
          <a:lstStyle/>
          <a:p>
            <a:r>
              <a:rPr lang="en-US" dirty="0" smtClean="0"/>
              <a:t>
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6324600" y="996950"/>
            <a:ext cx="2819400" cy="2490788"/>
          </a:xfrm>
        </p:spPr>
        <p:txBody>
          <a:bodyPr>
            <a:normAutofit fontScale="32500" lnSpcReduction="20000"/>
          </a:bodyPr>
          <a:lstStyle/>
          <a:p>
            <a:r>
              <a:rPr lang="en-US" b="1" u="sng" dirty="0" smtClean="0">
                <a:hlinkClick r:id="rId4" action="ppaction://hlinkfile"/>
              </a:rPr>
              <a:t>Iliopsoas Impingement After Primary Total Hip Arthroplasty:  Operative and Nonoperative Treatment Outcomes</a:t>
            </a:r>
            <a:r>
              <a:rPr lang="en-US" b="1" u="sng" dirty="0" smtClean="0"/>
              <a:t>
              </a:t>
            </a:r>
          </a:p>
          <a:p>
            <a:r>
              <a:rPr lang="en-US" dirty="0" err="1" smtClean="0"/>
              <a:t>Chalmers, Brian P.; Sculco, Peter K.; Sierra, Rafael J.; Trousdale, Robert T.; Berry, Daniel J.</a:t>
            </a:r>
            <a:endParaRPr lang="en-US" dirty="0" smtClean="0"/>
          </a:p>
          <a:p>
            <a:r>
              <a:rPr lang="en-US" dirty="0" smtClean="0"/>
              <a:t>JBJS. 99(7):557-564, April 5, 2017.</a:t>
            </a:r>
          </a:p>
          <a:p>
            <a:r>
              <a:rPr lang="en-US" dirty="0" err="1" smtClean="0"/>
              <a:t>doi: 10.2106/JBJS.16.00244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18281" b="-18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197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211</TotalTime>
  <Words>264</Words>
  <Application>Microsoft Macintosh PowerPoint</Application>
  <PresentationFormat>On-screen Show (4:3)</PresentationFormat>
  <Paragraphs>74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Twilight</vt:lpstr>
      <vt:lpstr>PSOAS TENDONITIS IN DAA</vt:lpstr>
      <vt:lpstr>ANTHONY S UNGER, MD</vt:lpstr>
      <vt:lpstr>IS ANTERIOR GROIN PAIN A PROBLEM AFTER DAA???</vt:lpstr>
      <vt:lpstr>PSOAS TENDONITIS=GROIN PAIN</vt:lpstr>
      <vt:lpstr>PowerPoint Presentation</vt:lpstr>
      <vt:lpstr>PowerPoint Presentation</vt:lpstr>
      <vt:lpstr>PowerPoint Presentation</vt:lpstr>
      <vt:lpstr>ANTERIOR OVERHANG&gt;8 MM
              </vt:lpstr>
      <vt:lpstr>PowerPoint Presentation</vt:lpstr>
      <vt:lpstr>PowerPoint Presentation</vt:lpstr>
      <vt:lpstr>HISTORY</vt:lpstr>
      <vt:lpstr>PHYSICAL EXAM</vt:lpstr>
      <vt:lpstr>IMAGING</vt:lpstr>
      <vt:lpstr>PREVENTION</vt:lpstr>
      <vt:lpstr>PREVENTION</vt:lpstr>
      <vt:lpstr>PT for DAA is DIFFERENT !!</vt:lpstr>
      <vt:lpstr>PowerPoint Presentation</vt:lpstr>
      <vt:lpstr>NON-OP RX</vt:lpstr>
      <vt:lpstr>PowerPoint Presentation</vt:lpstr>
      <vt:lpstr>PowerPoint Presentation</vt:lpstr>
      <vt:lpstr>Tenotomy successful!!</vt:lpstr>
      <vt:lpstr>PowerPoint Presentation</vt:lpstr>
      <vt:lpstr>ANTERIOR OVERHANG&gt;8 MM
              </vt:lpstr>
      <vt:lpstr>PowerPoint Presentation</vt:lpstr>
      <vt:lpstr>REVISE CUP
              </vt:lpstr>
      <vt:lpstr>PowerPoint Presentation</vt:lpstr>
      <vt:lpstr>PowerPoint Presentation</vt:lpstr>
      <vt:lpstr>HIP SCOPE</vt:lpstr>
      <vt:lpstr>93% successful!!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PSOAS TENDONITIS IN DAA</dc:title>
  <dc:creator>Anthony Unger</dc:creator>
  <cp:lastModifiedBy>Anthony Unger</cp:lastModifiedBy>
  <cp:revision>27</cp:revision>
  <dcterms:created xsi:type="dcterms:W3CDTF">2017-08-12T18:47:36Z</dcterms:created>
  <dcterms:modified xsi:type="dcterms:W3CDTF">2019-10-18T11:28:48Z</dcterms:modified>
</cp:coreProperties>
</file>