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6" r:id="rId1"/>
  </p:sldMasterIdLst>
  <p:notesMasterIdLst>
    <p:notesMasterId r:id="rId41"/>
  </p:notesMasterIdLst>
  <p:sldIdLst>
    <p:sldId id="256" r:id="rId2"/>
    <p:sldId id="295" r:id="rId3"/>
    <p:sldId id="257" r:id="rId4"/>
    <p:sldId id="289" r:id="rId5"/>
    <p:sldId id="287" r:id="rId6"/>
    <p:sldId id="291" r:id="rId7"/>
    <p:sldId id="288" r:id="rId8"/>
    <p:sldId id="297" r:id="rId9"/>
    <p:sldId id="301" r:id="rId10"/>
    <p:sldId id="310" r:id="rId11"/>
    <p:sldId id="311" r:id="rId12"/>
    <p:sldId id="304" r:id="rId13"/>
    <p:sldId id="305" r:id="rId14"/>
    <p:sldId id="312" r:id="rId15"/>
    <p:sldId id="258" r:id="rId16"/>
    <p:sldId id="276" r:id="rId17"/>
    <p:sldId id="259" r:id="rId18"/>
    <p:sldId id="260" r:id="rId19"/>
    <p:sldId id="261" r:id="rId20"/>
    <p:sldId id="274" r:id="rId21"/>
    <p:sldId id="272" r:id="rId22"/>
    <p:sldId id="284" r:id="rId23"/>
    <p:sldId id="282" r:id="rId24"/>
    <p:sldId id="286" r:id="rId25"/>
    <p:sldId id="283" r:id="rId26"/>
    <p:sldId id="296" r:id="rId27"/>
    <p:sldId id="309" r:id="rId28"/>
    <p:sldId id="270" r:id="rId29"/>
    <p:sldId id="264" r:id="rId30"/>
    <p:sldId id="275" r:id="rId31"/>
    <p:sldId id="266" r:id="rId32"/>
    <p:sldId id="278" r:id="rId33"/>
    <p:sldId id="267" r:id="rId34"/>
    <p:sldId id="265" r:id="rId35"/>
    <p:sldId id="292" r:id="rId36"/>
    <p:sldId id="294" r:id="rId37"/>
    <p:sldId id="290" r:id="rId38"/>
    <p:sldId id="269" r:id="rId39"/>
    <p:sldId id="281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17532-162F-984A-B401-DCB1466441D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C06EB-B476-F34D-BB53-6BED16E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1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C520-127C-4D4C-93A8-1F78BEF33B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2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C520-127C-4D4C-93A8-1F78BEF33B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0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06EB-B476-F34D-BB53-6BED16E561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06EB-B476-F34D-BB53-6BED16E561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9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146BF-6DCC-4F55-862F-EB33B18CA1B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C520-127C-4D4C-93A8-1F78BEF33BA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3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5.png"/><Relationship Id="rId5" Type="http://schemas.openxmlformats.org/officeDocument/2006/relationships/image" Target="../media/image24.jp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176" y="1071793"/>
            <a:ext cx="7772400" cy="1975104"/>
          </a:xfrm>
        </p:spPr>
        <p:txBody>
          <a:bodyPr/>
          <a:lstStyle/>
          <a:p>
            <a:r>
              <a:rPr lang="en-US" dirty="0"/>
              <a:t>TOTAL HIP REPLACEMENT IN THE ELDERLY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ANTHONY S UNGER, MD</a:t>
            </a:r>
          </a:p>
          <a:p>
            <a:r>
              <a:rPr lang="en-US" sz="3200" dirty="0"/>
              <a:t>WASHINGTON, DC</a:t>
            </a:r>
          </a:p>
        </p:txBody>
      </p:sp>
    </p:spTree>
    <p:extLst>
      <p:ext uri="{BB962C8B-B14F-4D97-AF65-F5344CB8AC3E}">
        <p14:creationId xmlns:p14="http://schemas.microsoft.com/office/powerpoint/2010/main" val="309987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80838"/>
            <a:ext cx="7772400" cy="914400"/>
          </a:xfrm>
        </p:spPr>
        <p:txBody>
          <a:bodyPr/>
          <a:lstStyle/>
          <a:p>
            <a:r>
              <a:rPr lang="en-US" dirty="0" smtClean="0"/>
              <a:t>More complications!!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16141" b="-16141"/>
          <a:stretch>
            <a:fillRect/>
          </a:stretch>
        </p:blipFill>
        <p:spPr>
          <a:xfrm>
            <a:off x="741945" y="216730"/>
            <a:ext cx="7772400" cy="4572000"/>
          </a:xfrm>
        </p:spPr>
      </p:pic>
    </p:spTree>
    <p:extLst>
      <p:ext uri="{BB962C8B-B14F-4D97-AF65-F5344CB8AC3E}">
        <p14:creationId xmlns:p14="http://schemas.microsoft.com/office/powerpoint/2010/main" val="30580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1186"/>
            <a:ext cx="7772400" cy="914400"/>
          </a:xfrm>
        </p:spPr>
        <p:txBody>
          <a:bodyPr/>
          <a:lstStyle/>
          <a:p>
            <a:r>
              <a:rPr lang="en-US" dirty="0" smtClean="0"/>
              <a:t>More complications!!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906" r="-5906"/>
          <a:stretch>
            <a:fillRect/>
          </a:stretch>
        </p:blipFill>
        <p:spPr>
          <a:xfrm>
            <a:off x="600847" y="1426464"/>
            <a:ext cx="7772400" cy="4572000"/>
          </a:xfrm>
        </p:spPr>
      </p:pic>
    </p:spTree>
    <p:extLst>
      <p:ext uri="{BB962C8B-B14F-4D97-AF65-F5344CB8AC3E}">
        <p14:creationId xmlns:p14="http://schemas.microsoft.com/office/powerpoint/2010/main" val="366107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9173" b="-29173"/>
          <a:stretch>
            <a:fillRect/>
          </a:stretch>
        </p:blipFill>
        <p:spPr>
          <a:xfrm>
            <a:off x="914400" y="1140684"/>
            <a:ext cx="7772400" cy="4572000"/>
          </a:xfrm>
        </p:spPr>
      </p:pic>
    </p:spTree>
    <p:extLst>
      <p:ext uri="{BB962C8B-B14F-4D97-AF65-F5344CB8AC3E}">
        <p14:creationId xmlns:p14="http://schemas.microsoft.com/office/powerpoint/2010/main" val="12973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021" b="9021"/>
          <a:stretch>
            <a:fillRect/>
          </a:stretch>
        </p:blipFill>
        <p:spPr>
          <a:xfrm>
            <a:off x="914400" y="1784350"/>
            <a:ext cx="7772400" cy="4572000"/>
          </a:xfrm>
        </p:spPr>
      </p:pic>
    </p:spTree>
    <p:extLst>
      <p:ext uri="{BB962C8B-B14F-4D97-AF65-F5344CB8AC3E}">
        <p14:creationId xmlns:p14="http://schemas.microsoft.com/office/powerpoint/2010/main" val="104234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590" y="4824039"/>
            <a:ext cx="7772400" cy="914400"/>
          </a:xfrm>
        </p:spPr>
        <p:txBody>
          <a:bodyPr/>
          <a:lstStyle/>
          <a:p>
            <a:r>
              <a:rPr lang="en-US" dirty="0" smtClean="0"/>
              <a:t>Cost Effective!!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7279" b="-17279"/>
          <a:stretch>
            <a:fillRect/>
          </a:stretch>
        </p:blipFill>
        <p:spPr>
          <a:xfrm>
            <a:off x="710590" y="403728"/>
            <a:ext cx="7772400" cy="4572000"/>
          </a:xfrm>
        </p:spPr>
      </p:pic>
    </p:spTree>
    <p:extLst>
      <p:ext uri="{BB962C8B-B14F-4D97-AF65-F5344CB8AC3E}">
        <p14:creationId xmlns:p14="http://schemas.microsoft.com/office/powerpoint/2010/main" val="381174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ISSUES WITH ELDERLY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PERIPROSTHETIC FRACTURES</a:t>
            </a:r>
          </a:p>
          <a:p>
            <a:r>
              <a:rPr lang="en-US" dirty="0"/>
              <a:t>MORTALITY/CO-MORBIDITES</a:t>
            </a:r>
          </a:p>
          <a:p>
            <a:r>
              <a:rPr lang="en-US" dirty="0"/>
              <a:t>EXTENDED STAY </a:t>
            </a:r>
          </a:p>
          <a:p>
            <a:r>
              <a:rPr lang="en-US" dirty="0"/>
              <a:t>DISLOCATION</a:t>
            </a:r>
          </a:p>
          <a:p>
            <a:r>
              <a:rPr lang="en-US" dirty="0"/>
              <a:t>COGNITIVE DYSFUNCTION</a:t>
            </a:r>
          </a:p>
        </p:txBody>
      </p:sp>
    </p:spTree>
    <p:extLst>
      <p:ext uri="{BB962C8B-B14F-4D97-AF65-F5344CB8AC3E}">
        <p14:creationId xmlns:p14="http://schemas.microsoft.com/office/powerpoint/2010/main" val="393635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 – THA FXS</a:t>
            </a:r>
          </a:p>
        </p:txBody>
      </p:sp>
      <p:pic>
        <p:nvPicPr>
          <p:cNvPr id="4" name="Content Placeholder 3" descr="A00634F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00" r="-28200"/>
          <a:stretch>
            <a:fillRect/>
          </a:stretch>
        </p:blipFill>
        <p:spPr>
          <a:xfrm>
            <a:off x="914400" y="1426464"/>
            <a:ext cx="7772400" cy="4572000"/>
          </a:xfrm>
        </p:spPr>
      </p:pic>
    </p:spTree>
    <p:extLst>
      <p:ext uri="{BB962C8B-B14F-4D97-AF65-F5344CB8AC3E}">
        <p14:creationId xmlns:p14="http://schemas.microsoft.com/office/powerpoint/2010/main" val="2523694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PERIPROSTHETIC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RATE INTRAOP FROM 0.1- 27.8%</a:t>
            </a:r>
          </a:p>
          <a:p>
            <a:r>
              <a:rPr lang="en-US" dirty="0"/>
              <a:t>RATE POST OP FROM 0.07-18%</a:t>
            </a:r>
          </a:p>
          <a:p>
            <a:r>
              <a:rPr lang="en-US" dirty="0"/>
              <a:t>INCREASED RISK WITH OSTEOPOROSIS, RA, PRESS FIT FEMUR, PROXIMAL FEMORAL DEFORMITIES, PREVIOUS SURGERY, REV THA</a:t>
            </a:r>
          </a:p>
          <a:p>
            <a:endParaRPr lang="en-US" dirty="0"/>
          </a:p>
          <a:p>
            <a:r>
              <a:rPr lang="en-US" dirty="0"/>
              <a:t>SIDLER-MAIER ET AL. INT ORTHOP 2015</a:t>
            </a:r>
          </a:p>
        </p:txBody>
      </p:sp>
    </p:spTree>
    <p:extLst>
      <p:ext uri="{BB962C8B-B14F-4D97-AF65-F5344CB8AC3E}">
        <p14:creationId xmlns:p14="http://schemas.microsoft.com/office/powerpoint/2010/main" val="127504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PERIPROSHETIC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SWEDISH REGISTRY</a:t>
            </a:r>
          </a:p>
          <a:p>
            <a:r>
              <a:rPr lang="en-US" dirty="0"/>
              <a:t>HIGHER MORTALITY</a:t>
            </a:r>
          </a:p>
          <a:p>
            <a:r>
              <a:rPr lang="en-US" dirty="0"/>
              <a:t>EST PROBABILITY OF DEATH 3.9% IN MEN, 2.2% IN WOMEN</a:t>
            </a:r>
          </a:p>
        </p:txBody>
      </p:sp>
    </p:spTree>
    <p:extLst>
      <p:ext uri="{BB962C8B-B14F-4D97-AF65-F5344CB8AC3E}">
        <p14:creationId xmlns:p14="http://schemas.microsoft.com/office/powerpoint/2010/main" val="111599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PERIPROSHETIC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FINNISH REGISTRY</a:t>
            </a:r>
          </a:p>
          <a:p>
            <a:r>
              <a:rPr lang="en-US" dirty="0"/>
              <a:t>HIGHER REVISION AND FAILURE RATE WITH CEMENTLESS VS CEMENTED</a:t>
            </a:r>
          </a:p>
          <a:p>
            <a:r>
              <a:rPr lang="en-US" dirty="0"/>
              <a:t>MORTALITY HIGHER FOR CEMENTLESS BECAUSE OF FRACTURES</a:t>
            </a:r>
          </a:p>
          <a:p>
            <a:endParaRPr lang="en-US" dirty="0"/>
          </a:p>
          <a:p>
            <a:pPr lvl="2"/>
            <a:r>
              <a:rPr lang="en-US" dirty="0"/>
              <a:t>JAMSEN ET AL CORR, 2014</a:t>
            </a:r>
          </a:p>
        </p:txBody>
      </p:sp>
    </p:spTree>
    <p:extLst>
      <p:ext uri="{BB962C8B-B14F-4D97-AF65-F5344CB8AC3E}">
        <p14:creationId xmlns:p14="http://schemas.microsoft.com/office/powerpoint/2010/main" val="385154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914400"/>
          </a:xfrm>
        </p:spPr>
        <p:txBody>
          <a:bodyPr/>
          <a:lstStyle/>
          <a:p>
            <a:r>
              <a:rPr lang="en-US" dirty="0"/>
              <a:t>ANTHONY S UNGER, 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  <a:p>
            <a:pPr lvl="1"/>
            <a:r>
              <a:rPr lang="en-US" dirty="0"/>
              <a:t>INNOMED—ROYALTIES</a:t>
            </a:r>
          </a:p>
          <a:p>
            <a:pPr lvl="1"/>
            <a:r>
              <a:rPr lang="en-US" dirty="0"/>
              <a:t>SIGNATURE ORTHOPAEDICS- ROYALTIES</a:t>
            </a:r>
          </a:p>
          <a:p>
            <a:pPr lvl="1"/>
            <a:r>
              <a:rPr lang="en-US" dirty="0"/>
              <a:t>J OF ARTHROPLASTY-EDITORIAL BOARD</a:t>
            </a:r>
          </a:p>
          <a:p>
            <a:pPr lvl="1"/>
            <a:r>
              <a:rPr lang="en-US" dirty="0"/>
              <a:t>ARTHROPLASTY  TODAY-EDITORIAL BOARD</a:t>
            </a:r>
          </a:p>
        </p:txBody>
      </p:sp>
    </p:spTree>
    <p:extLst>
      <p:ext uri="{BB962C8B-B14F-4D97-AF65-F5344CB8AC3E}">
        <p14:creationId xmlns:p14="http://schemas.microsoft.com/office/powerpoint/2010/main" val="87302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CEMENT OR CEMENTLESS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SUPPORTS CEMENTED</a:t>
            </a:r>
          </a:p>
          <a:p>
            <a:r>
              <a:rPr lang="en-US" dirty="0"/>
              <a:t>LESS FXS WITH CEMENT</a:t>
            </a:r>
          </a:p>
          <a:p>
            <a:r>
              <a:rPr lang="en-US" dirty="0"/>
              <a:t>CEMENTLESS QUICKER AND SUCCESSFUL IN EXPERT HANDS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2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ELDERLY—FEMUR FXS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047253"/>
              </p:ext>
            </p:extLst>
          </p:nvPr>
        </p:nvGraphicFramePr>
        <p:xfrm>
          <a:off x="457200" y="1417640"/>
          <a:ext cx="8412318" cy="428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0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20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20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20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20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020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57230">
                <a:tc>
                  <a:txBody>
                    <a:bodyPr/>
                    <a:lstStyle/>
                    <a:p>
                      <a:r>
                        <a:rPr lang="en-US" dirty="0"/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FX-</a:t>
                      </a:r>
                      <a:r>
                        <a:rPr lang="en-US" baseline="0" dirty="0"/>
                        <a:t> NO 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FX</a:t>
                      </a:r>
                      <a:r>
                        <a:rPr lang="en-US" baseline="0" dirty="0"/>
                        <a:t> CEMENTED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F/U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7230">
                <a:tc>
                  <a:txBody>
                    <a:bodyPr/>
                    <a:lstStyle/>
                    <a:p>
                      <a:r>
                        <a:rPr lang="en-US" dirty="0"/>
                        <a:t>LANGLET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7230">
                <a:tc>
                  <a:txBody>
                    <a:bodyPr/>
                    <a:lstStyle/>
                    <a:p>
                      <a:r>
                        <a:rPr lang="en-US" dirty="0"/>
                        <a:t>PARKER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7230">
                <a:tc>
                  <a:txBody>
                    <a:bodyPr/>
                    <a:lstStyle/>
                    <a:p>
                      <a:r>
                        <a:rPr lang="en-US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7230">
                <a:tc>
                  <a:txBody>
                    <a:bodyPr/>
                    <a:lstStyle/>
                    <a:p>
                      <a:r>
                        <a:rPr lang="en-US" dirty="0"/>
                        <a:t>KHAN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42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ELDERLY -- FXS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SUGGESTS THAT FIRST FX MAY NOT BE LAST</a:t>
            </a:r>
          </a:p>
          <a:p>
            <a:r>
              <a:rPr lang="en-US" dirty="0"/>
              <a:t>MORTALITY RATE IS HIGH</a:t>
            </a:r>
          </a:p>
          <a:p>
            <a:r>
              <a:rPr lang="en-US" dirty="0"/>
              <a:t>CEMENTED BETTER THAN CEMENTLESS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6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 PERIPROSTHETIC FXS—”A NEVER ENDING STORY”</a:t>
            </a:r>
          </a:p>
        </p:txBody>
      </p:sp>
      <p:pic>
        <p:nvPicPr>
          <p:cNvPr id="2" name="Content Placeholder 1" descr="cb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" b="3428"/>
          <a:stretch>
            <a:fillRect/>
          </a:stretch>
        </p:blipFill>
        <p:spPr/>
      </p:pic>
      <p:pic>
        <p:nvPicPr>
          <p:cNvPr id="7" name="Content Placeholder 6" descr="Claire Bloom 10.27.14.3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" b="6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204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  -- FXS - ANOTHER ONE!!</a:t>
            </a:r>
          </a:p>
        </p:txBody>
      </p:sp>
      <p:pic>
        <p:nvPicPr>
          <p:cNvPr id="7" name="Content Placeholder 6" descr="cb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270" r="-522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668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ELDERLY- FXS</a:t>
            </a:r>
          </a:p>
        </p:txBody>
      </p:sp>
      <p:pic>
        <p:nvPicPr>
          <p:cNvPr id="6" name="Content Placeholder 5" descr="Claire Bloom 3.30.2015-1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" b="6701"/>
          <a:stretch>
            <a:fillRect/>
          </a:stretch>
        </p:blipFill>
        <p:spPr/>
      </p:pic>
      <p:pic>
        <p:nvPicPr>
          <p:cNvPr id="5" name="Content Placeholder 4" descr="Claire Bloom 6.29.15.2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" b="6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317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DAA CEMENT TECHNIQUE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914400" y="1394030"/>
            <a:ext cx="2514600" cy="4572000"/>
          </a:xfrm>
        </p:spPr>
        <p:txBody>
          <a:bodyPr>
            <a:noAutofit/>
          </a:bodyPr>
          <a:lstStyle/>
          <a:p>
            <a:r>
              <a:rPr lang="en-US" sz="2400" dirty="0"/>
              <a:t>USE CURVED CEMENT STEM</a:t>
            </a:r>
          </a:p>
          <a:p>
            <a:endParaRPr lang="en-US" sz="2400" dirty="0"/>
          </a:p>
          <a:p>
            <a:r>
              <a:rPr lang="en-US" sz="2400" dirty="0"/>
              <a:t>MAKE SURE OFFSET BROACH ARTICULATES</a:t>
            </a:r>
          </a:p>
          <a:p>
            <a:endParaRPr lang="en-US" sz="2400" dirty="0"/>
          </a:p>
          <a:p>
            <a:r>
              <a:rPr lang="en-US" sz="2400" dirty="0"/>
              <a:t>USE POSTERIOR APPROACH IN DIFFICULT PATIENT</a:t>
            </a:r>
          </a:p>
        </p:txBody>
      </p:sp>
      <p:pic>
        <p:nvPicPr>
          <p:cNvPr id="7" name="Content Placeholder 6" descr="Susanne Newberry 7.29.2015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3" b="178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799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702"/>
            <a:ext cx="7772400" cy="914400"/>
          </a:xfrm>
        </p:spPr>
        <p:txBody>
          <a:bodyPr/>
          <a:lstStyle/>
          <a:p>
            <a:r>
              <a:rPr lang="en-US" dirty="0" smtClean="0"/>
              <a:t>NO DIFERRENCE AS LONG AS BONE QUALITY IS GOOD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95" b="-48288"/>
          <a:stretch/>
        </p:blipFill>
        <p:spPr>
          <a:xfrm>
            <a:off x="647880" y="637848"/>
            <a:ext cx="7772400" cy="4572000"/>
          </a:xfrm>
        </p:spPr>
      </p:pic>
    </p:spTree>
    <p:extLst>
      <p:ext uri="{BB962C8B-B14F-4D97-AF65-F5344CB8AC3E}">
        <p14:creationId xmlns:p14="http://schemas.microsoft.com/office/powerpoint/2010/main" val="174847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Cognitive Dysfunction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Beware!!!</a:t>
            </a:r>
          </a:p>
          <a:p>
            <a:r>
              <a:rPr lang="en-US" sz="2800" dirty="0" err="1"/>
              <a:t>Pt</a:t>
            </a:r>
            <a:r>
              <a:rPr lang="en-US" sz="2800" dirty="0"/>
              <a:t> does not seem to get it in </a:t>
            </a:r>
            <a:r>
              <a:rPr lang="en-US" sz="2800" dirty="0" err="1"/>
              <a:t>preop</a:t>
            </a:r>
            <a:r>
              <a:rPr lang="en-US" sz="2800" dirty="0"/>
              <a:t> </a:t>
            </a:r>
          </a:p>
          <a:p>
            <a:r>
              <a:rPr lang="en-US" sz="2800" dirty="0"/>
              <a:t>Interview</a:t>
            </a:r>
          </a:p>
          <a:p>
            <a:endParaRPr lang="en-US" sz="2800" dirty="0"/>
          </a:p>
          <a:p>
            <a:r>
              <a:rPr lang="en-US" sz="2800" dirty="0"/>
              <a:t>Avoid at all costs!!</a:t>
            </a:r>
          </a:p>
        </p:txBody>
      </p:sp>
      <p:pic>
        <p:nvPicPr>
          <p:cNvPr id="7" name="Content Placeholder 6" descr="caring-for-someone-with-alzheimer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r="16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193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ELDERLY- COGNITIVE DYSFUNCTION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6.7 % INCIDENCE</a:t>
            </a:r>
          </a:p>
          <a:p>
            <a:r>
              <a:rPr lang="en-US" dirty="0"/>
              <a:t>68.3 % INCIDENCE OF ADVERSE EVENT IN THESE PATIENTS</a:t>
            </a:r>
          </a:p>
          <a:p>
            <a:r>
              <a:rPr lang="en-US" dirty="0"/>
              <a:t>SCREEN PEOPERATIVELY WITH MMSE—OR JUST TALK TO THEM</a:t>
            </a:r>
          </a:p>
          <a:p>
            <a:endParaRPr lang="en-US" dirty="0"/>
          </a:p>
          <a:p>
            <a:pPr lvl="2"/>
            <a:r>
              <a:rPr lang="en-US" dirty="0"/>
              <a:t>POSTLER ET AL. ARCH GERON GERI 2011</a:t>
            </a:r>
          </a:p>
        </p:txBody>
      </p:sp>
    </p:spTree>
    <p:extLst>
      <p:ext uri="{BB962C8B-B14F-4D97-AF65-F5344CB8AC3E}">
        <p14:creationId xmlns:p14="http://schemas.microsoft.com/office/powerpoint/2010/main" val="115283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ELDERLY----80 YRS AND ABOVE</a:t>
            </a:r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2" b="5802"/>
          <a:stretch>
            <a:fillRect/>
          </a:stretch>
        </p:blipFill>
        <p:spPr>
          <a:xfrm>
            <a:off x="914400" y="1426464"/>
            <a:ext cx="7772400" cy="4572000"/>
          </a:xfrm>
        </p:spPr>
      </p:pic>
    </p:spTree>
    <p:extLst>
      <p:ext uri="{BB962C8B-B14F-4D97-AF65-F5344CB8AC3E}">
        <p14:creationId xmlns:p14="http://schemas.microsoft.com/office/powerpoint/2010/main" val="182526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ELDERLY THA- EXTENDED STAY</a:t>
            </a:r>
          </a:p>
        </p:txBody>
      </p:sp>
      <p:pic>
        <p:nvPicPr>
          <p:cNvPr id="6" name="Content Placeholder 5" descr="REHAB CENTER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4" b="107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330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ELDERLY-EXTENDED STAY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TIME TO RECOVERY OF INDEPENDENT WALKING WAS 12 DAYS</a:t>
            </a:r>
          </a:p>
          <a:p>
            <a:r>
              <a:rPr lang="en-US" dirty="0"/>
              <a:t>MEAN LOS WAS 7.5 DAYS(INCLUDING REHAB)</a:t>
            </a:r>
          </a:p>
          <a:p>
            <a:endParaRPr lang="en-US" dirty="0"/>
          </a:p>
          <a:p>
            <a:pPr lvl="2"/>
            <a:r>
              <a:rPr lang="en-US" dirty="0"/>
              <a:t>HAMEL ET AL. ARCHINT MED  2008</a:t>
            </a:r>
          </a:p>
        </p:txBody>
      </p:sp>
    </p:spTree>
    <p:extLst>
      <p:ext uri="{BB962C8B-B14F-4D97-AF65-F5344CB8AC3E}">
        <p14:creationId xmlns:p14="http://schemas.microsoft.com/office/powerpoint/2010/main" val="82840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ELDERLY-THA DISLOCATION</a:t>
            </a:r>
          </a:p>
        </p:txBody>
      </p:sp>
      <p:pic>
        <p:nvPicPr>
          <p:cNvPr id="4" name="Content Placeholder 3" descr="dis tha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179" r="-113179"/>
          <a:stretch>
            <a:fillRect/>
          </a:stretch>
        </p:blipFill>
        <p:spPr>
          <a:xfrm>
            <a:off x="203978" y="1266991"/>
            <a:ext cx="7772400" cy="4572000"/>
          </a:xfrm>
        </p:spPr>
      </p:pic>
    </p:spTree>
    <p:extLst>
      <p:ext uri="{BB962C8B-B14F-4D97-AF65-F5344CB8AC3E}">
        <p14:creationId xmlns:p14="http://schemas.microsoft.com/office/powerpoint/2010/main" val="339065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ELDERLY--DISLOCATION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RISK</a:t>
            </a:r>
          </a:p>
          <a:p>
            <a:r>
              <a:rPr lang="en-US" dirty="0"/>
              <a:t>RELATED TO COGNITIVE DYSFUNCTION</a:t>
            </a:r>
          </a:p>
          <a:p>
            <a:r>
              <a:rPr lang="en-US" dirty="0"/>
              <a:t>INCIDENCE IS 4% WITH POSTERIOR APPROACH</a:t>
            </a:r>
          </a:p>
          <a:p>
            <a:r>
              <a:rPr lang="en-US" dirty="0"/>
              <a:t>DAA MAY HELP</a:t>
            </a:r>
          </a:p>
          <a:p>
            <a:endParaRPr lang="en-US" dirty="0"/>
          </a:p>
          <a:p>
            <a:pPr lvl="2"/>
            <a:r>
              <a:rPr lang="en-US" dirty="0"/>
              <a:t>WOOLSON ET AL  J OF ARHROPLASTY 1998</a:t>
            </a:r>
          </a:p>
        </p:txBody>
      </p:sp>
    </p:spTree>
    <p:extLst>
      <p:ext uri="{BB962C8B-B14F-4D97-AF65-F5344CB8AC3E}">
        <p14:creationId xmlns:p14="http://schemas.microsoft.com/office/powerpoint/2010/main" val="293609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ELDERLY--INFECTION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40000 MEDICARE PTS</a:t>
            </a:r>
          </a:p>
          <a:p>
            <a:r>
              <a:rPr lang="en-US" dirty="0"/>
              <a:t>ELEVATED RISK IN RA,OBESITY,COAGULOPATHY, ANEMIA, </a:t>
            </a:r>
          </a:p>
          <a:p>
            <a:r>
              <a:rPr lang="en-US" dirty="0"/>
              <a:t>NO ADDED RISK WITH ELDERLY</a:t>
            </a:r>
          </a:p>
          <a:p>
            <a:endParaRPr lang="en-US" dirty="0"/>
          </a:p>
          <a:p>
            <a:pPr lvl="1"/>
            <a:r>
              <a:rPr lang="en-US" dirty="0"/>
              <a:t>BOZIC ET AL   2014</a:t>
            </a:r>
          </a:p>
        </p:txBody>
      </p:sp>
    </p:spTree>
    <p:extLst>
      <p:ext uri="{BB962C8B-B14F-4D97-AF65-F5344CB8AC3E}">
        <p14:creationId xmlns:p14="http://schemas.microsoft.com/office/powerpoint/2010/main" val="314464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COORDINATED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</a:t>
            </a:r>
          </a:p>
          <a:p>
            <a:r>
              <a:rPr lang="en-US" dirty="0"/>
              <a:t>MEDICAL TEAM</a:t>
            </a:r>
          </a:p>
          <a:p>
            <a:r>
              <a:rPr lang="en-US" dirty="0"/>
              <a:t>NURSING</a:t>
            </a:r>
          </a:p>
          <a:p>
            <a:r>
              <a:rPr lang="en-US" dirty="0"/>
              <a:t>PT</a:t>
            </a:r>
          </a:p>
          <a:p>
            <a:r>
              <a:rPr lang="en-US" dirty="0"/>
              <a:t>SOCIAL WORK</a:t>
            </a:r>
          </a:p>
        </p:txBody>
      </p:sp>
    </p:spTree>
    <p:extLst>
      <p:ext uri="{BB962C8B-B14F-4D97-AF65-F5344CB8AC3E}">
        <p14:creationId xmlns:p14="http://schemas.microsoft.com/office/powerpoint/2010/main" val="116782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3352800" cy="3124200"/>
          </a:xfrm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2025" y="6667500"/>
            <a:ext cx="1673225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98" y="304800"/>
            <a:ext cx="4318613" cy="322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59873"/>
            <a:ext cx="3962400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8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BE PREPARED!!!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05000"/>
            <a:ext cx="4572000" cy="3478212"/>
          </a:xfrm>
        </p:spPr>
      </p:pic>
    </p:spTree>
    <p:extLst>
      <p:ext uri="{BB962C8B-B14F-4D97-AF65-F5344CB8AC3E}">
        <p14:creationId xmlns:p14="http://schemas.microsoft.com/office/powerpoint/2010/main" val="322713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ELDERLY-CONCLUSIONS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6464"/>
            <a:ext cx="7772400" cy="4572000"/>
          </a:xfrm>
        </p:spPr>
        <p:txBody>
          <a:bodyPr/>
          <a:lstStyle/>
          <a:p>
            <a:r>
              <a:rPr lang="en-US" dirty="0"/>
              <a:t>EFFECTIVE PROCEDURE</a:t>
            </a:r>
          </a:p>
          <a:p>
            <a:r>
              <a:rPr lang="en-US" dirty="0"/>
              <a:t>HIGHER COMPICATIONS: DISLOCATION, LOS, FRACTURES, COGNITIVE DYSFUNCTION, MORTALITY</a:t>
            </a:r>
          </a:p>
          <a:p>
            <a:r>
              <a:rPr lang="en-US" dirty="0"/>
              <a:t>CAREFULLY SCREEN PREOP FOR COGNITIVE DYSFUNCTION</a:t>
            </a:r>
          </a:p>
          <a:p>
            <a:r>
              <a:rPr lang="en-US" dirty="0"/>
              <a:t>CEMENTED STEMS SHOULD BE CONSIDERED IN DORR C BONE, REDUCE FX RATE</a:t>
            </a:r>
          </a:p>
        </p:txBody>
      </p:sp>
    </p:spTree>
    <p:extLst>
      <p:ext uri="{BB962C8B-B14F-4D97-AF65-F5344CB8AC3E}">
        <p14:creationId xmlns:p14="http://schemas.microsoft.com/office/powerpoint/2010/main" val="295122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 IN ELDERLY </a:t>
            </a:r>
          </a:p>
        </p:txBody>
      </p:sp>
      <p:pic>
        <p:nvPicPr>
          <p:cNvPr id="4" name="Content Placeholder 3" descr="HAPPY OLD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6" r="-13996"/>
          <a:stretch>
            <a:fillRect/>
          </a:stretch>
        </p:blipFill>
        <p:spPr>
          <a:xfrm>
            <a:off x="634537" y="1426464"/>
            <a:ext cx="7772400" cy="4572000"/>
          </a:xfrm>
        </p:spPr>
      </p:pic>
      <p:sp>
        <p:nvSpPr>
          <p:cNvPr id="5" name="Rectangle 4"/>
          <p:cNvSpPr/>
          <p:nvPr/>
        </p:nvSpPr>
        <p:spPr>
          <a:xfrm>
            <a:off x="2024650" y="2967335"/>
            <a:ext cx="5094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YOU!!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990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1600"/>
            <a:ext cx="2971800" cy="4249737"/>
          </a:xfrm>
          <a:prstGeom prst="rect">
            <a:avLst/>
          </a:prstGeom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2025" y="6667500"/>
            <a:ext cx="1673225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55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1.	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What is the average life expectancy for someone born </a:t>
            </a:r>
            <a:r>
              <a:rPr lang="en-US" sz="3200" dirty="0">
                <a:solidFill>
                  <a:srgbClr val="A7D6FF"/>
                </a:solidFill>
              </a:rPr>
              <a:t>in U.S. in 1900?  In 2015??</a:t>
            </a:r>
          </a:p>
          <a:p>
            <a:endParaRPr lang="en-US" dirty="0">
              <a:solidFill>
                <a:srgbClr val="A7D6FF"/>
              </a:solidFill>
            </a:endParaRPr>
          </a:p>
          <a:p>
            <a:endParaRPr lang="en-US" dirty="0">
              <a:solidFill>
                <a:srgbClr val="A7D6FF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A7D6FF"/>
                </a:solidFill>
              </a:rPr>
              <a:t>2</a:t>
            </a:r>
            <a:r>
              <a:rPr lang="en-US" sz="3200" dirty="0">
                <a:solidFill>
                  <a:srgbClr val="A7D6FF"/>
                </a:solidFill>
              </a:rPr>
              <a:t>. How old is the oldest living person ever recorded?</a:t>
            </a:r>
          </a:p>
        </p:txBody>
      </p:sp>
    </p:spTree>
    <p:extLst>
      <p:ext uri="{BB962C8B-B14F-4D97-AF65-F5344CB8AC3E}">
        <p14:creationId xmlns:p14="http://schemas.microsoft.com/office/powerpoint/2010/main" val="249582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life expectancy(us) by birth year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1900-------  47</a:t>
            </a:r>
          </a:p>
          <a:p>
            <a:endParaRPr lang="en-US" sz="4800" dirty="0"/>
          </a:p>
          <a:p>
            <a:r>
              <a:rPr lang="en-US" sz="4800" dirty="0"/>
              <a:t>2015------- 79</a:t>
            </a:r>
          </a:p>
        </p:txBody>
      </p:sp>
    </p:spTree>
    <p:extLst>
      <p:ext uri="{BB962C8B-B14F-4D97-AF65-F5344CB8AC3E}">
        <p14:creationId xmlns:p14="http://schemas.microsoft.com/office/powerpoint/2010/main" val="248900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Oldest Person Age=122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2382837"/>
            <a:ext cx="5581650" cy="3143250"/>
          </a:xfrm>
        </p:spPr>
      </p:pic>
    </p:spTree>
    <p:extLst>
      <p:ext uri="{BB962C8B-B14F-4D97-AF65-F5344CB8AC3E}">
        <p14:creationId xmlns:p14="http://schemas.microsoft.com/office/powerpoint/2010/main" val="156555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POPULATION OF ELDERLY PATEINTS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 OF &gt;65 YO GROWING 15.1% VS 9.7%</a:t>
            </a:r>
          </a:p>
          <a:p>
            <a:r>
              <a:rPr lang="en-US" dirty="0"/>
              <a:t>&gt;85 DOUBLES BY 2030</a:t>
            </a:r>
          </a:p>
          <a:p>
            <a:r>
              <a:rPr lang="en-US" dirty="0"/>
              <a:t>PERCENT OF POPULATION</a:t>
            </a:r>
          </a:p>
          <a:p>
            <a:pPr lvl="1"/>
            <a:r>
              <a:rPr lang="en-US" dirty="0"/>
              <a:t>2.5% BY 2030</a:t>
            </a:r>
          </a:p>
          <a:p>
            <a:pPr lvl="1"/>
            <a:r>
              <a:rPr lang="en-US" dirty="0"/>
              <a:t>4.5% BY 2050</a:t>
            </a:r>
          </a:p>
        </p:txBody>
      </p:sp>
    </p:spTree>
    <p:extLst>
      <p:ext uri="{BB962C8B-B14F-4D97-AF65-F5344CB8AC3E}">
        <p14:creationId xmlns:p14="http://schemas.microsoft.com/office/powerpoint/2010/main" val="34053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THA FAVORABLE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PAGNANO-MAYO EXPERIENCE</a:t>
            </a:r>
          </a:p>
          <a:p>
            <a:pPr lvl="1"/>
            <a:r>
              <a:rPr lang="en-US" dirty="0"/>
              <a:t>MEDICAL CO-MORBITIES COMMON</a:t>
            </a:r>
          </a:p>
          <a:p>
            <a:pPr lvl="1"/>
            <a:r>
              <a:rPr lang="en-US" dirty="0"/>
              <a:t>MOST STEMS CEMENTED</a:t>
            </a:r>
          </a:p>
          <a:p>
            <a:pPr lvl="1"/>
            <a:r>
              <a:rPr lang="en-US" dirty="0"/>
              <a:t>AT 4.2 YO HSS SCORES IMPROVED</a:t>
            </a:r>
          </a:p>
          <a:p>
            <a:pPr lvl="1"/>
            <a:r>
              <a:rPr lang="en-US" dirty="0"/>
              <a:t>9/65 HAD COMPLICATIONS</a:t>
            </a:r>
          </a:p>
          <a:p>
            <a:pPr lvl="1"/>
            <a:r>
              <a:rPr lang="en-US" dirty="0"/>
              <a:t>25% IN ICU</a:t>
            </a:r>
          </a:p>
        </p:txBody>
      </p:sp>
    </p:spTree>
    <p:extLst>
      <p:ext uri="{BB962C8B-B14F-4D97-AF65-F5344CB8AC3E}">
        <p14:creationId xmlns:p14="http://schemas.microsoft.com/office/powerpoint/2010/main" val="42563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2 AAOS ANNUAL MEETING ICL 361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 AAOS ANNUAL MEETING ICL 361.thmx</Template>
  <TotalTime>350</TotalTime>
  <Words>630</Words>
  <Application>Microsoft Macintosh PowerPoint</Application>
  <PresentationFormat>On-screen Show (4:3)</PresentationFormat>
  <Paragraphs>161</Paragraphs>
  <Slides>39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2012 AAOS ANNUAL MEETING ICL 361</vt:lpstr>
      <vt:lpstr>TOTAL HIP REPLACEMENT IN THE ELDERLY</vt:lpstr>
      <vt:lpstr>ANTHONY S UNGER, MD</vt:lpstr>
      <vt:lpstr>THE ELDERLY----80 YRS AND ABOVE</vt:lpstr>
      <vt:lpstr>PowerPoint Presentation</vt:lpstr>
      <vt:lpstr>       Facts</vt:lpstr>
      <vt:lpstr>    life expectancy(us) by birth year </vt:lpstr>
      <vt:lpstr>     Oldest Person Age=122</vt:lpstr>
      <vt:lpstr>EXPANDING POPULATION OF ELDERLY PATEINTS</vt:lpstr>
      <vt:lpstr>RESULTS OF THA FAVORABLE</vt:lpstr>
      <vt:lpstr>More complications!!</vt:lpstr>
      <vt:lpstr>More complications!!</vt:lpstr>
      <vt:lpstr>PowerPoint Presentation</vt:lpstr>
      <vt:lpstr>PowerPoint Presentation</vt:lpstr>
      <vt:lpstr>Cost Effective!!</vt:lpstr>
      <vt:lpstr>   ISSUES WITH ELDERLY PATIENTS</vt:lpstr>
      <vt:lpstr>ELDERLY – THA FXS</vt:lpstr>
      <vt:lpstr>PERIPROSTHETIC FRACTURES</vt:lpstr>
      <vt:lpstr>PERIPROSHETIC FRACTURES</vt:lpstr>
      <vt:lpstr>PERIPROSHETIC FRACTURE</vt:lpstr>
      <vt:lpstr>  CEMENT OR CEMENTLESS</vt:lpstr>
      <vt:lpstr>ELDERLY—FEMUR FXS</vt:lpstr>
      <vt:lpstr>   ELDERLY -- FXS</vt:lpstr>
      <vt:lpstr>ELDERLY PERIPROSTHETIC FXS—”A NEVER ENDING STORY”</vt:lpstr>
      <vt:lpstr>ELDERLY  -- FXS - ANOTHER ONE!!</vt:lpstr>
      <vt:lpstr>ELDERLY- FXS</vt:lpstr>
      <vt:lpstr>    DAA CEMENT TECHNIQUE</vt:lpstr>
      <vt:lpstr>NO DIFERRENCE AS LONG AS BONE QUALITY IS GOOD</vt:lpstr>
      <vt:lpstr>Cognitive Dysfunction</vt:lpstr>
      <vt:lpstr>ELDERLY- COGNITIVE DYSFUNCTION</vt:lpstr>
      <vt:lpstr>ELDERLY THA- EXTENDED STAY</vt:lpstr>
      <vt:lpstr>ELDERLY-EXTENDED STAY</vt:lpstr>
      <vt:lpstr>ELDERLY-THA DISLOCATION</vt:lpstr>
      <vt:lpstr>ELDERLY--DISLOCATION</vt:lpstr>
      <vt:lpstr>ELDERLY--INFECTION</vt:lpstr>
      <vt:lpstr>   COORDINATED CARE</vt:lpstr>
      <vt:lpstr>PowerPoint Presentation</vt:lpstr>
      <vt:lpstr>    BE PREPARED!!!</vt:lpstr>
      <vt:lpstr>ELDERLY-CONCLUSIONS</vt:lpstr>
      <vt:lpstr>THA IN ELDERLY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HIP REPLACEMENT IN THE ELDERLY</dc:title>
  <dc:creator>Anthony Unger</dc:creator>
  <cp:lastModifiedBy>Anthony Unger</cp:lastModifiedBy>
  <cp:revision>52</cp:revision>
  <dcterms:created xsi:type="dcterms:W3CDTF">2015-07-30T19:42:21Z</dcterms:created>
  <dcterms:modified xsi:type="dcterms:W3CDTF">2019-10-18T11:24:28Z</dcterms:modified>
</cp:coreProperties>
</file>