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89" r:id="rId2"/>
    <p:sldId id="290" r:id="rId3"/>
    <p:sldId id="351" r:id="rId4"/>
    <p:sldId id="354" r:id="rId5"/>
    <p:sldId id="355" r:id="rId6"/>
    <p:sldId id="356" r:id="rId7"/>
    <p:sldId id="3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B18B"/>
    <a:srgbClr val="004065"/>
    <a:srgbClr val="17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475E1-E1FB-475D-B9A6-4A70B9C00B24}" v="6" dt="2019-09-30T00:39:39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4" autoAdjust="0"/>
    <p:restoredTop sz="92998" autoAdjust="0"/>
  </p:normalViewPr>
  <p:slideViewPr>
    <p:cSldViewPr snapToGrid="0">
      <p:cViewPr>
        <p:scale>
          <a:sx n="108" d="100"/>
          <a:sy n="108" d="100"/>
        </p:scale>
        <p:origin x="-64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6/11/relationships/changesInfo" Target="changesInfos/changesInfo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rus Fassihi" userId="60c34d3b26a1100e" providerId="LiveId" clId="{10D475E1-E1FB-475D-B9A6-4A70B9C00B24}"/>
    <pc:docChg chg="custSel modSld">
      <pc:chgData name="Cyrus Fassihi" userId="60c34d3b26a1100e" providerId="LiveId" clId="{10D475E1-E1FB-475D-B9A6-4A70B9C00B24}" dt="2019-09-30T00:39:39.619" v="11"/>
      <pc:docMkLst>
        <pc:docMk/>
      </pc:docMkLst>
      <pc:sldChg chg="addSp delSp modSp modAnim">
        <pc:chgData name="Cyrus Fassihi" userId="60c34d3b26a1100e" providerId="LiveId" clId="{10D475E1-E1FB-475D-B9A6-4A70B9C00B24}" dt="2019-09-30T00:39:39.619" v="11"/>
        <pc:sldMkLst>
          <pc:docMk/>
          <pc:sldMk cId="2237883580" sldId="354"/>
        </pc:sldMkLst>
        <pc:spChg chg="add del mod">
          <ac:chgData name="Cyrus Fassihi" userId="60c34d3b26a1100e" providerId="LiveId" clId="{10D475E1-E1FB-475D-B9A6-4A70B9C00B24}" dt="2019-09-30T00:38:25.247" v="1" actId="478"/>
          <ac:spMkLst>
            <pc:docMk/>
            <pc:sldMk cId="2237883580" sldId="354"/>
            <ac:spMk id="5" creationId="{4690C28F-76CA-4D3C-8F0D-A845EF923EBC}"/>
          </ac:spMkLst>
        </pc:spChg>
        <pc:spChg chg="add mod">
          <ac:chgData name="Cyrus Fassihi" userId="60c34d3b26a1100e" providerId="LiveId" clId="{10D475E1-E1FB-475D-B9A6-4A70B9C00B24}" dt="2019-09-30T00:39:10.654" v="8" actId="14100"/>
          <ac:spMkLst>
            <pc:docMk/>
            <pc:sldMk cId="2237883580" sldId="354"/>
            <ac:spMk id="6" creationId="{F687779E-6D9B-42A5-813D-3065809BDC8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4" Type="http://schemas.microsoft.com/office/2011/relationships/chartColorStyle" Target="colors1.xml"/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4" Type="http://schemas.microsoft.com/office/2011/relationships/chartColorStyle" Target="colors2.xml"/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Outcomes for THA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preERAS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LOS (Hours)</c:v>
                </c:pt>
                <c:pt idx="1">
                  <c:v>Opioid Use Day 1 (MME)</c:v>
                </c:pt>
                <c:pt idx="2">
                  <c:v>Overall Opioid Use (MME)</c:v>
                </c:pt>
                <c:pt idx="3">
                  <c:v>IV Opioid Use Day 1 (MME)</c:v>
                </c:pt>
                <c:pt idx="4">
                  <c:v>Overall IV Opioid Use (MME)</c:v>
                </c:pt>
                <c:pt idx="5">
                  <c:v>% of Patients Discharged Home</c:v>
                </c:pt>
                <c:pt idx="6">
                  <c:v>% of Patients with Blood Transfusion</c:v>
                </c:pt>
                <c:pt idx="7">
                  <c:v>% of Patients with Return to ED within 30 days</c:v>
                </c:pt>
                <c:pt idx="8">
                  <c:v>% of Patients with Return to ED within 90 days</c:v>
                </c:pt>
                <c:pt idx="9">
                  <c:v>% of Patients Readmitted within 30 days</c:v>
                </c:pt>
                <c:pt idx="10">
                  <c:v>% of Patients Readmitted within 90 days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57.8</c:v>
                </c:pt>
                <c:pt idx="1">
                  <c:v>49.5</c:v>
                </c:pt>
                <c:pt idx="2">
                  <c:v>79.5</c:v>
                </c:pt>
                <c:pt idx="3">
                  <c:v>28.6</c:v>
                </c:pt>
                <c:pt idx="4">
                  <c:v>29.5</c:v>
                </c:pt>
                <c:pt idx="5">
                  <c:v>80.4</c:v>
                </c:pt>
                <c:pt idx="6">
                  <c:v>4.3</c:v>
                </c:pt>
                <c:pt idx="7">
                  <c:v>5.9</c:v>
                </c:pt>
                <c:pt idx="8">
                  <c:v>8.51</c:v>
                </c:pt>
                <c:pt idx="9">
                  <c:v>1.42</c:v>
                </c:pt>
                <c:pt idx="10">
                  <c:v>2.63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58-40F7-B6B3-B6ACFE1FFD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postERAS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LOS (Hours)</c:v>
                </c:pt>
                <c:pt idx="1">
                  <c:v>Opioid Use Day 1 (MME)</c:v>
                </c:pt>
                <c:pt idx="2">
                  <c:v>Overall Opioid Use (MME)</c:v>
                </c:pt>
                <c:pt idx="3">
                  <c:v>IV Opioid Use Day 1 (MME)</c:v>
                </c:pt>
                <c:pt idx="4">
                  <c:v>Overall IV Opioid Use (MME)</c:v>
                </c:pt>
                <c:pt idx="5">
                  <c:v>% of Patients Discharged Home</c:v>
                </c:pt>
                <c:pt idx="6">
                  <c:v>% of Patients with Blood Transfusion</c:v>
                </c:pt>
                <c:pt idx="7">
                  <c:v>% of Patients with Return to ED within 30 days</c:v>
                </c:pt>
                <c:pt idx="8">
                  <c:v>% of Patients with Return to ED within 90 days</c:v>
                </c:pt>
                <c:pt idx="9">
                  <c:v>% of Patients Readmitted within 30 days</c:v>
                </c:pt>
                <c:pt idx="10">
                  <c:v>% of Patients Readmitted within 90 days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51.9</c:v>
                </c:pt>
                <c:pt idx="1">
                  <c:v>35.4</c:v>
                </c:pt>
                <c:pt idx="2">
                  <c:v>59.5</c:v>
                </c:pt>
                <c:pt idx="3">
                  <c:v>15.2</c:v>
                </c:pt>
                <c:pt idx="4">
                  <c:v>15.6</c:v>
                </c:pt>
                <c:pt idx="5">
                  <c:v>82.5</c:v>
                </c:pt>
                <c:pt idx="6">
                  <c:v>3.8</c:v>
                </c:pt>
                <c:pt idx="7">
                  <c:v>6.3</c:v>
                </c:pt>
                <c:pt idx="8">
                  <c:v>8.88</c:v>
                </c:pt>
                <c:pt idx="9">
                  <c:v>2.96</c:v>
                </c:pt>
                <c:pt idx="10">
                  <c:v>3.81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58-40F7-B6B3-B6ACFE1FF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704"/>
        <c:axId val="-2142217368"/>
      </c:barChart>
      <c:catAx>
        <c:axId val="-214148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217368"/>
        <c:crosses val="autoZero"/>
        <c:auto val="1"/>
        <c:lblAlgn val="ctr"/>
        <c:lblOffset val="100"/>
        <c:noMultiLvlLbl val="0"/>
      </c:catAx>
      <c:valAx>
        <c:axId val="-2142217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487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Outcomes for TKA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363275130351583"/>
          <c:y val="0.113371496666365"/>
          <c:w val="0.946112819309205"/>
          <c:h val="0.643545418891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preERAS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LOS (Hours)</c:v>
                </c:pt>
                <c:pt idx="1">
                  <c:v>Opioid Use Day 1 (MME)</c:v>
                </c:pt>
                <c:pt idx="2">
                  <c:v>Overall Opioid Use (MME)</c:v>
                </c:pt>
                <c:pt idx="3">
                  <c:v>IV Opioid Use Day 1 (MME)</c:v>
                </c:pt>
                <c:pt idx="4">
                  <c:v>Overall IV Opioid Use (MME)</c:v>
                </c:pt>
                <c:pt idx="5">
                  <c:v>% of Patients Discharged Home</c:v>
                </c:pt>
                <c:pt idx="6">
                  <c:v>% of Patients with Blood Transfusion</c:v>
                </c:pt>
                <c:pt idx="7">
                  <c:v>% of Patients with Return to ED within 30 days</c:v>
                </c:pt>
                <c:pt idx="8">
                  <c:v>% of Patients with Return to ED within 90 days</c:v>
                </c:pt>
                <c:pt idx="9">
                  <c:v>% of Patients Readmitted Within 30 days</c:v>
                </c:pt>
                <c:pt idx="10">
                  <c:v>% of Patients Readmitted Within 90 days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73.3</c:v>
                </c:pt>
                <c:pt idx="1">
                  <c:v>45.5</c:v>
                </c:pt>
                <c:pt idx="2">
                  <c:v>101.9</c:v>
                </c:pt>
                <c:pt idx="3">
                  <c:v>26.1</c:v>
                </c:pt>
                <c:pt idx="4">
                  <c:v>29.8</c:v>
                </c:pt>
                <c:pt idx="5">
                  <c:v>57.8</c:v>
                </c:pt>
                <c:pt idx="6">
                  <c:v>3.3</c:v>
                </c:pt>
                <c:pt idx="7">
                  <c:v>10.1</c:v>
                </c:pt>
                <c:pt idx="8">
                  <c:v>13.2</c:v>
                </c:pt>
                <c:pt idx="9">
                  <c:v>7.3</c:v>
                </c:pt>
                <c:pt idx="10">
                  <c:v>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58-40F7-B6B3-B6ACFE1FFD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postERAS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LOS (Hours)</c:v>
                </c:pt>
                <c:pt idx="1">
                  <c:v>Opioid Use Day 1 (MME)</c:v>
                </c:pt>
                <c:pt idx="2">
                  <c:v>Overall Opioid Use (MME)</c:v>
                </c:pt>
                <c:pt idx="3">
                  <c:v>IV Opioid Use Day 1 (MME)</c:v>
                </c:pt>
                <c:pt idx="4">
                  <c:v>Overall IV Opioid Use (MME)</c:v>
                </c:pt>
                <c:pt idx="5">
                  <c:v>% of Patients Discharged Home</c:v>
                </c:pt>
                <c:pt idx="6">
                  <c:v>% of Patients with Blood Transfusion</c:v>
                </c:pt>
                <c:pt idx="7">
                  <c:v>% of Patients with Return to ED within 30 days</c:v>
                </c:pt>
                <c:pt idx="8">
                  <c:v>% of Patients with Return to ED within 90 days</c:v>
                </c:pt>
                <c:pt idx="9">
                  <c:v>% of Patients Readmitted Within 30 days</c:v>
                </c:pt>
                <c:pt idx="10">
                  <c:v>% of Patients Readmitted Within 90 days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66.4</c:v>
                </c:pt>
                <c:pt idx="1">
                  <c:v>36.2</c:v>
                </c:pt>
                <c:pt idx="2">
                  <c:v>83.9</c:v>
                </c:pt>
                <c:pt idx="3">
                  <c:v>16.5</c:v>
                </c:pt>
                <c:pt idx="4">
                  <c:v>18.6</c:v>
                </c:pt>
                <c:pt idx="5">
                  <c:v>71.6</c:v>
                </c:pt>
                <c:pt idx="6">
                  <c:v>1.95</c:v>
                </c:pt>
                <c:pt idx="7">
                  <c:v>9.200000000000001</c:v>
                </c:pt>
                <c:pt idx="8">
                  <c:v>12.8</c:v>
                </c:pt>
                <c:pt idx="9">
                  <c:v>3.02</c:v>
                </c:pt>
                <c:pt idx="10">
                  <c:v>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58-40F7-B6B3-B6ACFE1FF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5583080"/>
        <c:axId val="-2145935832"/>
      </c:barChart>
      <c:catAx>
        <c:axId val="-2145583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935832"/>
        <c:crosses val="autoZero"/>
        <c:auto val="1"/>
        <c:lblAlgn val="ctr"/>
        <c:lblOffset val="100"/>
        <c:noMultiLvlLbl val="0"/>
      </c:catAx>
      <c:valAx>
        <c:axId val="-2145935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583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0.06558</cdr:x>
      <cdr:y>0.27021</cdr:y>
    </cdr:from>
    <cdr:to>
      <cdr:x>0.09339</cdr:x>
      <cdr:y>0.34646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37810" y="1417820"/>
          <a:ext cx="312906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chemeClr val="bg1"/>
              </a:solidFill>
            </a:rPr>
            <a:t>*</a:t>
          </a:r>
        </a:p>
      </cdr:txBody>
    </cdr:sp>
  </cdr:relSizeAnchor>
  <cdr:relSizeAnchor xmlns:cdr="http://schemas.openxmlformats.org/drawingml/2006/chartDrawing">
    <cdr:from>
      <cdr:x>0.23813</cdr:x>
      <cdr:y>0.11324</cdr:y>
    </cdr:from>
    <cdr:to>
      <cdr:x>0.26595</cdr:x>
      <cdr:y>0.1895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2679199" y="594200"/>
          <a:ext cx="312906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chemeClr val="bg1"/>
              </a:solidFill>
            </a:rPr>
            <a:t>*</a:t>
          </a:r>
        </a:p>
      </cdr:txBody>
    </cdr:sp>
  </cdr:relSizeAnchor>
  <cdr:relSizeAnchor xmlns:cdr="http://schemas.openxmlformats.org/drawingml/2006/chartDrawing">
    <cdr:from>
      <cdr:x>0.15011</cdr:x>
      <cdr:y>0.32628</cdr:y>
    </cdr:from>
    <cdr:to>
      <cdr:x>0.17792</cdr:x>
      <cdr:y>0.40254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xmlns="" id="{6AD74D56-EB0F-45B7-8274-280EC2F89D4C}"/>
            </a:ext>
          </a:extLst>
        </cdr:cNvPr>
        <cdr:cNvSpPr/>
      </cdr:nvSpPr>
      <cdr:spPr>
        <a:xfrm xmlns:a="http://schemas.openxmlformats.org/drawingml/2006/main">
          <a:off x="1688833" y="1712056"/>
          <a:ext cx="312906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chemeClr val="bg1"/>
              </a:solidFill>
            </a:rPr>
            <a:t>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0.06939</cdr:x>
      <cdr:y>0.26493</cdr:y>
    </cdr:from>
    <cdr:to>
      <cdr:x>0.09643</cdr:x>
      <cdr:y>0.34037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02924" y="1405075"/>
          <a:ext cx="312906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chemeClr val="bg1"/>
              </a:solidFill>
            </a:rPr>
            <a:t>*</a:t>
          </a:r>
        </a:p>
      </cdr:txBody>
    </cdr:sp>
  </cdr:relSizeAnchor>
  <cdr:relSizeAnchor xmlns:cdr="http://schemas.openxmlformats.org/drawingml/2006/chartDrawing">
    <cdr:from>
      <cdr:x>0.15739</cdr:x>
      <cdr:y>0.44086</cdr:y>
    </cdr:from>
    <cdr:to>
      <cdr:x>0.18526</cdr:x>
      <cdr:y>0.5163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821313" y="2338110"/>
          <a:ext cx="32254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rgbClr val="FFFFFF"/>
              </a:solidFill>
            </a:rPr>
            <a:t>*</a:t>
          </a:r>
        </a:p>
      </cdr:txBody>
    </cdr:sp>
  </cdr:relSizeAnchor>
  <cdr:relSizeAnchor xmlns:cdr="http://schemas.openxmlformats.org/drawingml/2006/chartDrawing">
    <cdr:from>
      <cdr:x>0.93261</cdr:x>
      <cdr:y>0.65148</cdr:y>
    </cdr:from>
    <cdr:to>
      <cdr:x>0.96048</cdr:x>
      <cdr:y>0.72692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xmlns="" id="{51EC29DE-8BDC-4066-BCA5-0AE9E878D3EF}"/>
            </a:ext>
          </a:extLst>
        </cdr:cNvPr>
        <cdr:cNvSpPr/>
      </cdr:nvSpPr>
      <cdr:spPr>
        <a:xfrm xmlns:a="http://schemas.openxmlformats.org/drawingml/2006/main">
          <a:off x="10792138" y="3455137"/>
          <a:ext cx="32254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rgbClr val="FFFFFF"/>
              </a:solidFill>
            </a:rPr>
            <a:t>*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9E19B-16C2-4DEA-9626-77FB9315551A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E4DD5-521F-437D-983E-C7FC5C0B4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44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9E4DD5-521F-437D-983E-C7FC5C0B49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6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E4DD5-521F-437D-983E-C7FC5C0B49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6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E4DD5-521F-437D-983E-C7FC5C0B49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7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E4DD5-521F-437D-983E-C7FC5C0B49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6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797AEBC-2718-46AB-B009-20D4F17E6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193D2F-B3B0-49E4-8402-23EDB585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6F4893-4C39-411E-9ECE-ED15008D3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ED78FA-E6ED-4AB4-94DC-53F55655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C830AA30-1876-4E21-B0BE-51F5977FD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75250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https://creativeservices.gwu.edu/sites/g/files/zaxdzs1101/f/image/gw_txt_2cs_rev.png">
            <a:extLst>
              <a:ext uri="{FF2B5EF4-FFF2-40B4-BE49-F238E27FC236}">
                <a16:creationId xmlns:a16="http://schemas.microsoft.com/office/drawing/2014/main" xmlns="" id="{5BAFB415-4DA9-444A-BA5B-1C3698A5BA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8" y="448140"/>
            <a:ext cx="1522359" cy="115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creativeservices.gwu.edu/sites/g/files/zaxdzs1101/f/image/gw_txt_2cs_rev.png">
            <a:extLst>
              <a:ext uri="{FF2B5EF4-FFF2-40B4-BE49-F238E27FC236}">
                <a16:creationId xmlns:a16="http://schemas.microsoft.com/office/drawing/2014/main" xmlns="" id="{2B4A5F7B-1693-4E6A-8643-A246DB3EF8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414" y="448140"/>
            <a:ext cx="1522359" cy="115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0E2F1-48DD-40A9-8B30-FFFA1C95322F}" type="datetimeFigureOut">
              <a:rPr lang="en-US" smtClean="0"/>
              <a:t>10/19/19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22B1F-8F28-4719-BCFE-E7BDA037F5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https://creativeservices.gwu.edu/sites/g/files/zaxdzs1101/f/image/gw_atx_2cs_rev.png">
            <a:extLst>
              <a:ext uri="{FF2B5EF4-FFF2-40B4-BE49-F238E27FC236}">
                <a16:creationId xmlns:a16="http://schemas.microsoft.com/office/drawing/2014/main" xmlns="" id="{E0035952-B68F-4F71-BACA-F387175D64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13" y="6240676"/>
            <a:ext cx="643939" cy="48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DF9537-20A9-416C-9738-9E621FBF8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Effect of the Enhanced Recovery After Surgery (ERAS) Perioperative Protocol on Short Term Outcomes of Joint Replacement Surgery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107EB0-72B5-4BEE-B9A5-47CC7AF40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533" y="4004114"/>
            <a:ext cx="10038945" cy="2072430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 err="1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Safa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Fassihi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 M.D.</a:t>
            </a:r>
            <a:r>
              <a:rPr lang="en-US" sz="4000" baseline="30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1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, Melissa </a:t>
            </a:r>
            <a:r>
              <a:rPr lang="en-US" sz="4000" dirty="0" err="1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Soderquist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 M.D.</a:t>
            </a:r>
            <a:r>
              <a:rPr lang="en-US" sz="4000" baseline="30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1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, Sean </a:t>
            </a:r>
            <a:r>
              <a:rPr lang="en-US" sz="4000" dirty="0" err="1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Kraekel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 M.D.</a:t>
            </a:r>
            <a:r>
              <a:rPr lang="en-US" sz="4000" baseline="30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1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, Anthony Unger M.D.</a:t>
            </a:r>
            <a:r>
              <a:rPr lang="en-US" sz="4000" baseline="30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2</a:t>
            </a:r>
            <a:r>
              <a:rPr lang="en-US" sz="4000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 </a:t>
            </a:r>
          </a:p>
          <a:p>
            <a:r>
              <a:rPr lang="en-US" baseline="30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1 </a:t>
            </a:r>
            <a:r>
              <a:rPr lang="en-US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The George Washington University Department of Orthopaedic Surgery, Washington DC</a:t>
            </a:r>
          </a:p>
          <a:p>
            <a:r>
              <a:rPr lang="en-US" baseline="30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2 </a:t>
            </a:r>
            <a:r>
              <a:rPr lang="en-US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The Johns Hopkins University, Department of </a:t>
            </a:r>
            <a:r>
              <a:rPr lang="en-US" dirty="0" err="1">
                <a:solidFill>
                  <a:schemeClr val="lt1"/>
                </a:solidFill>
                <a:ea typeface="Calibri"/>
                <a:cs typeface="Calibri"/>
                <a:sym typeface="Calibri"/>
              </a:rPr>
              <a:t>Orthopaedic</a:t>
            </a:r>
            <a:r>
              <a:rPr lang="en-US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 Surgery, Baltimore MD</a:t>
            </a:r>
          </a:p>
          <a:p>
            <a:endParaRPr lang="en-US" dirty="0">
              <a:solidFill>
                <a:srgbClr val="E9E900"/>
              </a:solidFill>
            </a:endParaRP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65E4AEFB-5895-41B4-8701-58925C188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9342"/>
            <a:ext cx="1904957" cy="77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johns hopkins university logo">
            <a:extLst>
              <a:ext uri="{FF2B5EF4-FFF2-40B4-BE49-F238E27FC236}">
                <a16:creationId xmlns:a16="http://schemas.microsoft.com/office/drawing/2014/main" xmlns="" id="{8A612AA9-D31C-4332-824C-C731212508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3" r="11902"/>
          <a:stretch/>
        </p:blipFill>
        <p:spPr bwMode="auto">
          <a:xfrm>
            <a:off x="10280617" y="114767"/>
            <a:ext cx="1837593" cy="152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johns hopkins university logo">
            <a:extLst>
              <a:ext uri="{FF2B5EF4-FFF2-40B4-BE49-F238E27FC236}">
                <a16:creationId xmlns:a16="http://schemas.microsoft.com/office/drawing/2014/main" xmlns="" id="{463F3E40-0313-49A0-A257-49DC4D5A7D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28" t="9579" r="17101" b="9343"/>
          <a:stretch/>
        </p:blipFill>
        <p:spPr bwMode="auto">
          <a:xfrm>
            <a:off x="10915893" y="5784792"/>
            <a:ext cx="1202312" cy="98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16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119B85AC-3175-435D-A5BE-A2EE5EC4B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A32D177-3041-4FE8-8239-3C79FE40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spcBef>
                <a:spcPts val="0"/>
              </a:spcBef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There are no conflicts or relationships related to the content of this presentation.</a:t>
            </a:r>
            <a:endParaRPr lang="en-US" dirty="0"/>
          </a:p>
          <a:p>
            <a:pPr marL="342900" lvl="0" indent="-13970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 lang="en-US" sz="3200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640"/>
              </a:spcBef>
              <a:buClr>
                <a:schemeClr val="lt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I have no disclosures</a:t>
            </a:r>
            <a:endParaRPr lang="en-US" dirty="0"/>
          </a:p>
          <a:p>
            <a:pPr marL="742950" lvl="1" indent="-285750">
              <a:spcBef>
                <a:spcPts val="560"/>
              </a:spcBef>
              <a:buClr>
                <a:schemeClr val="lt1"/>
              </a:buClr>
              <a:buSzPts val="2800"/>
              <a:buFont typeface="Arial"/>
              <a:buChar char="–"/>
            </a:pP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Royalties and stock options: None</a:t>
            </a:r>
            <a:endParaRPr lang="en-US" dirty="0"/>
          </a:p>
          <a:p>
            <a:pPr marL="742950" lvl="1" indent="-285750">
              <a:spcBef>
                <a:spcPts val="560"/>
              </a:spcBef>
              <a:buClr>
                <a:schemeClr val="lt1"/>
              </a:buClr>
              <a:buSzPts val="2800"/>
              <a:buFont typeface="Arial"/>
              <a:buChar char="–"/>
            </a:pP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Consulting income: None</a:t>
            </a:r>
            <a:endParaRPr lang="en-US" dirty="0"/>
          </a:p>
          <a:p>
            <a:pPr marL="742950" lvl="1" indent="-285750">
              <a:spcBef>
                <a:spcPts val="560"/>
              </a:spcBef>
              <a:buClr>
                <a:schemeClr val="lt1"/>
              </a:buClr>
              <a:buSzPts val="2800"/>
              <a:buFont typeface="Arial"/>
              <a:buChar char="–"/>
            </a:pP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Research and educational support: None</a:t>
            </a:r>
            <a:endParaRPr lang="en-US" dirty="0"/>
          </a:p>
          <a:p>
            <a:pPr marL="742950" lvl="1" indent="-285750">
              <a:spcBef>
                <a:spcPts val="560"/>
              </a:spcBef>
              <a:buClr>
                <a:schemeClr val="lt1"/>
              </a:buClr>
              <a:buSzPts val="2800"/>
              <a:buFont typeface="Arial"/>
              <a:buChar char="–"/>
            </a:pP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Other support: None</a:t>
            </a:r>
            <a:endParaRPr lang="en-US" dirty="0"/>
          </a:p>
          <a:p>
            <a:pPr marL="342900" lvl="0" indent="-13970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 lang="en-US" sz="32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pic>
        <p:nvPicPr>
          <p:cNvPr id="5" name="Picture 4" descr="JHM_Sibley_logo 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1" y="178041"/>
            <a:ext cx="2540000" cy="107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6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0DCFD7B3-8EDF-49E5-AF3E-83A13CC8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Background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B89A4268-20A4-4722-AA67-DACCB75D8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6" y="1690687"/>
            <a:ext cx="5073375" cy="4486276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/>
              <a:t>ERAS:</a:t>
            </a:r>
            <a:r>
              <a:rPr lang="en-US" dirty="0"/>
              <a:t> Multimodal, multi-disciplinary approach for establishing procedure–specific, evidence-based perioperative protocols designed to optimize patient outcomes after surgery</a:t>
            </a:r>
          </a:p>
          <a:p>
            <a:r>
              <a:rPr lang="en-US" b="1" dirty="0"/>
              <a:t>Principles:</a:t>
            </a:r>
          </a:p>
          <a:p>
            <a:pPr lvl="1"/>
            <a:r>
              <a:rPr lang="en-US" sz="2600" dirty="0"/>
              <a:t>Minimize patient’s surgical stress response</a:t>
            </a:r>
          </a:p>
          <a:p>
            <a:pPr lvl="1"/>
            <a:r>
              <a:rPr lang="en-US" sz="2600" dirty="0"/>
              <a:t>Standardized anesthesia protocol</a:t>
            </a:r>
          </a:p>
          <a:p>
            <a:pPr lvl="1"/>
            <a:r>
              <a:rPr lang="en-US" sz="2600" dirty="0"/>
              <a:t>Multimodal pain control (minimize opioids; utilize central, peripheral, and local nerve blockade)</a:t>
            </a:r>
          </a:p>
          <a:p>
            <a:pPr lvl="1"/>
            <a:r>
              <a:rPr lang="en-US" sz="2600" dirty="0"/>
              <a:t>Maintenance of homeostasis (normothermia, goal-directed fluid therapy)</a:t>
            </a:r>
          </a:p>
          <a:p>
            <a:pPr lvl="1"/>
            <a:r>
              <a:rPr lang="en-US" sz="2600" dirty="0"/>
              <a:t>Early feeding and mobilization</a:t>
            </a:r>
          </a:p>
          <a:p>
            <a:pPr lvl="1"/>
            <a:r>
              <a:rPr lang="en-US" sz="2600" dirty="0"/>
              <a:t>Minimize use of tubes, drains, catheters</a:t>
            </a:r>
          </a:p>
          <a:p>
            <a:pPr lvl="1"/>
            <a:r>
              <a:rPr lang="en-US" sz="2600" dirty="0"/>
              <a:t>Prospective database tracking and auditing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41D4FBE-BE01-45F6-AC08-EC32D4B8B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795" y="1829930"/>
            <a:ext cx="6360440" cy="4770330"/>
          </a:xfrm>
          <a:prstGeom prst="rect">
            <a:avLst/>
          </a:prstGeom>
        </p:spPr>
      </p:pic>
      <p:pic>
        <p:nvPicPr>
          <p:cNvPr id="10" name="Picture 8">
            <a:extLst>
              <a:ext uri="{FF2B5EF4-FFF2-40B4-BE49-F238E27FC236}">
                <a16:creationId xmlns:a16="http://schemas.microsoft.com/office/drawing/2014/main" xmlns="" id="{0B21CACF-8D98-44BF-A5E3-6DA5FF482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56" y="313488"/>
            <a:ext cx="2203981" cy="93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0395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0DCFD7B3-8EDF-49E5-AF3E-83A13CC8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BBA682"/>
                </a:solidFill>
                <a:ea typeface="Calibri"/>
                <a:cs typeface="Calibri"/>
                <a:sym typeface="Calibri"/>
              </a:rPr>
              <a:t>Methods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B89A4268-20A4-4722-AA67-DACCB75D8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6" y="1690687"/>
            <a:ext cx="5073375" cy="4486276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/>
              <a:t>ERAS protocol collectively instituted March 1, 2017 at 245-bed community hospital (multi-surgeon)</a:t>
            </a:r>
          </a:p>
          <a:p>
            <a:r>
              <a:rPr lang="en-US" sz="2600" dirty="0"/>
              <a:t>All primary THA &amp; TKA performed in the year preceding and following protocol initiation were included</a:t>
            </a:r>
          </a:p>
          <a:p>
            <a:r>
              <a:rPr lang="en-US" sz="2600" dirty="0"/>
              <a:t>LOS, opioid use, patient disposition, morbidity, and readmission/return to ED were analyzed</a:t>
            </a:r>
          </a:p>
          <a:p>
            <a:r>
              <a:rPr lang="en-US" sz="2600" dirty="0"/>
              <a:t>Student’s t-test and chi-square test were used for statistical analysis</a:t>
            </a:r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xmlns="" id="{0B21CACF-8D98-44BF-A5E3-6DA5FF482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56" y="313488"/>
            <a:ext cx="2083736" cy="88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3" y="2309835"/>
            <a:ext cx="5906452" cy="30155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687779E-6D9B-42A5-813D-3065809BDC83}"/>
              </a:ext>
            </a:extLst>
          </p:cNvPr>
          <p:cNvSpPr/>
          <p:nvPr/>
        </p:nvSpPr>
        <p:spPr>
          <a:xfrm>
            <a:off x="6096003" y="2322543"/>
            <a:ext cx="5906452" cy="7635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835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0BCB6B2-9FCF-47E3-ABCF-BE805B73E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- THA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77916060"/>
              </p:ext>
            </p:extLst>
          </p:nvPr>
        </p:nvGraphicFramePr>
        <p:xfrm>
          <a:off x="651355" y="1427967"/>
          <a:ext cx="11250820" cy="5247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4353806" y="3994388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263964" y="2329934"/>
            <a:ext cx="308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96294" y="6492883"/>
            <a:ext cx="28082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* </a:t>
            </a:r>
            <a:r>
              <a:rPr lang="en-US" sz="1200" dirty="0">
                <a:solidFill>
                  <a:schemeClr val="bg1"/>
                </a:solidFill>
              </a:rPr>
              <a:t>Denotes statistical significance (p&lt;0.05)</a:t>
            </a:r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xmlns="" id="{0B21CACF-8D98-44BF-A5E3-6DA5FF482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56" y="313488"/>
            <a:ext cx="1843244" cy="77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73863DCE-61E5-4180-9F60-D903959B2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014987"/>
              </p:ext>
            </p:extLst>
          </p:nvPr>
        </p:nvGraphicFramePr>
        <p:xfrm>
          <a:off x="8052632" y="517875"/>
          <a:ext cx="3998250" cy="3225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9988">
                  <a:extLst>
                    <a:ext uri="{9D8B030D-6E8A-4147-A177-3AD203B41FA5}">
                      <a16:colId xmlns:a16="http://schemas.microsoft.com/office/drawing/2014/main" xmlns="" val="1525533120"/>
                    </a:ext>
                  </a:extLst>
                </a:gridCol>
                <a:gridCol w="604131">
                  <a:extLst>
                    <a:ext uri="{9D8B030D-6E8A-4147-A177-3AD203B41FA5}">
                      <a16:colId xmlns:a16="http://schemas.microsoft.com/office/drawing/2014/main" xmlns="" val="1305987047"/>
                    </a:ext>
                  </a:extLst>
                </a:gridCol>
                <a:gridCol w="604131">
                  <a:extLst>
                    <a:ext uri="{9D8B030D-6E8A-4147-A177-3AD203B41FA5}">
                      <a16:colId xmlns:a16="http://schemas.microsoft.com/office/drawing/2014/main" xmlns="" val="4128178646"/>
                    </a:ext>
                  </a:extLst>
                </a:gridCol>
              </a:tblGrid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preERAS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postERAS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196607350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LOS (Hours)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57.8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51.9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287050931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Opioid Use Day 1 (MME)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35.4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910268552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Overall Opioid Use (MME)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1909641337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IV Opioid Use Day 1 (MME)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28.6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543392704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Overall IV Opioid Use (MME)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15.6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184796871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% of Patients Discharged Home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80.4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82.5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2032382238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with Blood Transfusion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425419613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with Return to ED within 30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234675759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with Return to ED within 90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8.51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8.88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2325484266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% of Patients Readmitted within 30 days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533820682"/>
                  </a:ext>
                </a:extLst>
              </a:tr>
              <a:tr h="26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Readmitted within 90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3.81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39601384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7EBF802-E1E2-4795-B2DF-4DB3757D8262}"/>
              </a:ext>
            </a:extLst>
          </p:cNvPr>
          <p:cNvSpPr/>
          <p:nvPr/>
        </p:nvSpPr>
        <p:spPr>
          <a:xfrm>
            <a:off x="5288738" y="3963610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*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C9EFBCE-AED7-478B-8ED1-8D020A0E123B}"/>
              </a:ext>
            </a:extLst>
          </p:cNvPr>
          <p:cNvSpPr/>
          <p:nvPr/>
        </p:nvSpPr>
        <p:spPr>
          <a:xfrm>
            <a:off x="6276769" y="1947119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9536312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0BCB6B2-9FCF-47E3-ABCF-BE805B73E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- TKA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69308745"/>
              </p:ext>
            </p:extLst>
          </p:nvPr>
        </p:nvGraphicFramePr>
        <p:xfrm>
          <a:off x="330200" y="1371601"/>
          <a:ext cx="11571973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3128573" y="2064405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8" name="Rectangle 7"/>
          <p:cNvSpPr/>
          <p:nvPr/>
        </p:nvSpPr>
        <p:spPr>
          <a:xfrm>
            <a:off x="4125834" y="4289028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*</a:t>
            </a:r>
          </a:p>
        </p:txBody>
      </p:sp>
      <p:sp>
        <p:nvSpPr>
          <p:cNvPr id="9" name="Rectangle 8"/>
          <p:cNvSpPr/>
          <p:nvPr/>
        </p:nvSpPr>
        <p:spPr>
          <a:xfrm>
            <a:off x="5117806" y="4203967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16190" y="2805192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35717" y="6536629"/>
            <a:ext cx="28082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* </a:t>
            </a:r>
            <a:r>
              <a:rPr lang="en-US" sz="1200" dirty="0">
                <a:solidFill>
                  <a:schemeClr val="bg1"/>
                </a:solidFill>
              </a:rPr>
              <a:t>Denotes statistical significance (p&lt;0.05)</a:t>
            </a:r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xmlns="" id="{0B21CACF-8D98-44BF-A5E3-6DA5FF482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56" y="313488"/>
            <a:ext cx="2504596" cy="105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0BD6350-9FE3-45A2-95E0-564A9F7393D8}"/>
              </a:ext>
            </a:extLst>
          </p:cNvPr>
          <p:cNvSpPr/>
          <p:nvPr/>
        </p:nvSpPr>
        <p:spPr>
          <a:xfrm>
            <a:off x="10128209" y="4860820"/>
            <a:ext cx="322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*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5E29E530-FA22-440B-80FB-B308F9744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59706"/>
              </p:ext>
            </p:extLst>
          </p:nvPr>
        </p:nvGraphicFramePr>
        <p:xfrm>
          <a:off x="7949741" y="304116"/>
          <a:ext cx="4117073" cy="3478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2903">
                  <a:extLst>
                    <a:ext uri="{9D8B030D-6E8A-4147-A177-3AD203B41FA5}">
                      <a16:colId xmlns:a16="http://schemas.microsoft.com/office/drawing/2014/main" xmlns="" val="1358758823"/>
                    </a:ext>
                  </a:extLst>
                </a:gridCol>
                <a:gridCol w="622085">
                  <a:extLst>
                    <a:ext uri="{9D8B030D-6E8A-4147-A177-3AD203B41FA5}">
                      <a16:colId xmlns:a16="http://schemas.microsoft.com/office/drawing/2014/main" xmlns="" val="2841990778"/>
                    </a:ext>
                  </a:extLst>
                </a:gridCol>
                <a:gridCol w="622085">
                  <a:extLst>
                    <a:ext uri="{9D8B030D-6E8A-4147-A177-3AD203B41FA5}">
                      <a16:colId xmlns:a16="http://schemas.microsoft.com/office/drawing/2014/main" xmlns="" val="3465539694"/>
                    </a:ext>
                  </a:extLst>
                </a:gridCol>
              </a:tblGrid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preERAS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postERAS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2538163626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LOS (Hours)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73.3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66.4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1004868866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Opioid Use Day 1 (MME)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45.5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36.2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963301523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Overall Opioid Use (MME)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101.9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83.9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1396643484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IV Opioid Use Day 1 (MME)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1572755985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Overall IV Opioid Use (MME)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29.8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463610684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Discharged Home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57.8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71.6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267629114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with Blood Transfusion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600724528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with Return to ED within 30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2764472244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with Return to ED within 90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2609182526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Readmitted Within 30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76206880"/>
                  </a:ext>
                </a:extLst>
              </a:tr>
              <a:tr h="289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% of Patients Readmitted Within 90 days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4.8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1" marR="6351" marT="6350" marB="0" anchor="b"/>
                </a:tc>
                <a:extLst>
                  <a:ext uri="{0D108BD9-81ED-4DB2-BD59-A6C34878D82A}">
                    <a16:rowId xmlns:a16="http://schemas.microsoft.com/office/drawing/2014/main" xmlns="" val="3284291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6522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primary THA &amp; TKA, the ERAS protocol significantly reduces LOS, increases patient disposition to home, reduces overall and IV opioid consumption, and trends towards decreasing blood transfusion rates.</a:t>
            </a:r>
          </a:p>
          <a:p>
            <a:r>
              <a:rPr lang="en-US" dirty="0"/>
              <a:t>For THA, this is achieved without a statistically significant difference in early readmission rates or return to the ED.</a:t>
            </a:r>
          </a:p>
          <a:p>
            <a:r>
              <a:rPr lang="en-US" dirty="0"/>
              <a:t>For TKA, the ERAS protocol significantly reduces overall readmission rates in the 30- and 90-day postoperative periods.</a:t>
            </a:r>
          </a:p>
          <a:p>
            <a:r>
              <a:rPr lang="en-US" dirty="0"/>
              <a:t>Further research is underway to determine if the ERAS protocol affects functional outcomes scores following primary THA &amp; TKA.</a:t>
            </a:r>
          </a:p>
          <a:p>
            <a:endParaRPr lang="en-US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xmlns="" id="{0B21CACF-8D98-44BF-A5E3-6DA5FF482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56" y="313488"/>
            <a:ext cx="2023613" cy="85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5763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609</Words>
  <Application>Microsoft Macintosh PowerPoint</Application>
  <PresentationFormat>Custom</PresentationFormat>
  <Paragraphs>129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Twilight</vt:lpstr>
      <vt:lpstr>Effect of the Enhanced Recovery After Surgery (ERAS) Perioperative Protocol on Short Term Outcomes of Joint Replacement Surgery</vt:lpstr>
      <vt:lpstr>DISCLOSURES</vt:lpstr>
      <vt:lpstr>Background</vt:lpstr>
      <vt:lpstr>Methods</vt:lpstr>
      <vt:lpstr>Results - THA</vt:lpstr>
      <vt:lpstr>Results - TKA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Postoperative Factors</dc:title>
  <dc:creator>Alex Rothy</dc:creator>
  <cp:lastModifiedBy>Anthony Unger</cp:lastModifiedBy>
  <cp:revision>49</cp:revision>
  <dcterms:created xsi:type="dcterms:W3CDTF">2018-03-05T01:27:31Z</dcterms:created>
  <dcterms:modified xsi:type="dcterms:W3CDTF">2019-10-19T15:35:03Z</dcterms:modified>
</cp:coreProperties>
</file>