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6" r:id="rId2"/>
    <p:sldId id="266" r:id="rId3"/>
    <p:sldId id="267" r:id="rId4"/>
    <p:sldId id="268" r:id="rId5"/>
    <p:sldId id="269" r:id="rId6"/>
    <p:sldId id="270" r:id="rId7"/>
    <p:sldId id="271" r:id="rId8"/>
    <p:sldId id="272" r:id="rId9"/>
    <p:sldId id="273" r:id="rId10"/>
    <p:sldId id="274" r:id="rId11"/>
    <p:sldId id="275" r:id="rId12"/>
    <p:sldId id="277" r:id="rId13"/>
    <p:sldId id="287" r:id="rId14"/>
    <p:sldId id="276" r:id="rId15"/>
    <p:sldId id="280" r:id="rId16"/>
    <p:sldId id="298" r:id="rId17"/>
    <p:sldId id="281" r:id="rId18"/>
    <p:sldId id="296" r:id="rId19"/>
    <p:sldId id="292" r:id="rId20"/>
    <p:sldId id="293" r:id="rId21"/>
    <p:sldId id="294" r:id="rId22"/>
    <p:sldId id="279" r:id="rId23"/>
    <p:sldId id="278" r:id="rId24"/>
    <p:sldId id="282" r:id="rId25"/>
    <p:sldId id="283" r:id="rId26"/>
    <p:sldId id="284" r:id="rId27"/>
    <p:sldId id="285" r:id="rId28"/>
    <p:sldId id="297" r:id="rId29"/>
    <p:sldId id="286"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B8E"/>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90931" autoAdjust="0"/>
  </p:normalViewPr>
  <p:slideViewPr>
    <p:cSldViewPr>
      <p:cViewPr varScale="1">
        <p:scale>
          <a:sx n="83" d="100"/>
          <a:sy n="83" d="100"/>
        </p:scale>
        <p:origin x="-17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32ED0ED-FC9D-4E61-AF11-2509D70600EC}" type="slidenum">
              <a:rPr lang="en-US"/>
              <a:pPr>
                <a:defRPr/>
              </a:pPr>
              <a:t>‹#›</a:t>
            </a:fld>
            <a:endParaRPr lang="en-US" dirty="0"/>
          </a:p>
        </p:txBody>
      </p:sp>
    </p:spTree>
    <p:extLst>
      <p:ext uri="{BB962C8B-B14F-4D97-AF65-F5344CB8AC3E}">
        <p14:creationId xmlns:p14="http://schemas.microsoft.com/office/powerpoint/2010/main" val="1192132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5EA2EAC-B4D5-4A96-B2D1-F2BA291AF711}" type="slidenum">
              <a:rPr lang="en-US" smtClean="0"/>
              <a:pPr/>
              <a:t>1</a:t>
            </a:fld>
            <a:endParaRPr lang="en-US"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D2B01-2174-4375-A7B4-3EE5D9C07C7F}" type="slidenum">
              <a:rPr lang="en-US"/>
              <a:pPr fontAlgn="base">
                <a:spcBef>
                  <a:spcPct val="0"/>
                </a:spcBef>
                <a:spcAft>
                  <a:spcPct val="0"/>
                </a:spcAft>
                <a:defRPr/>
              </a:pPr>
              <a:t>6</a:t>
            </a:fld>
            <a:endParaRPr lang="en-US" dirty="0"/>
          </a:p>
        </p:txBody>
      </p:sp>
      <p:sp>
        <p:nvSpPr>
          <p:cNvPr id="20482"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Times New Roman" pitchFamily="18" charset="0"/>
              </a:rPr>
              <a:t>60</a:t>
            </a:r>
          </a:p>
        </p:txBody>
      </p:sp>
      <p:sp>
        <p:nvSpPr>
          <p:cNvPr id="20483" name="Rectangle 3"/>
          <p:cNvSpPr>
            <a:spLocks noChangeArrowheads="1"/>
          </p:cNvSpPr>
          <p:nvPr/>
        </p:nvSpPr>
        <p:spPr bwMode="auto">
          <a:xfrm>
            <a:off x="3883025" y="0"/>
            <a:ext cx="2974975"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0484" name="Rectangle 4"/>
          <p:cNvSpPr>
            <a:spLocks noChangeArrowheads="1"/>
          </p:cNvSpPr>
          <p:nvPr/>
        </p:nvSpPr>
        <p:spPr bwMode="auto">
          <a:xfrm>
            <a:off x="0" y="8653463"/>
            <a:ext cx="2971800" cy="452437"/>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0485" name="Rectangle 5"/>
          <p:cNvSpPr>
            <a:spLocks noChangeArrowheads="1"/>
          </p:cNvSpPr>
          <p:nvPr/>
        </p:nvSpPr>
        <p:spPr bwMode="auto">
          <a:xfrm>
            <a:off x="0" y="0"/>
            <a:ext cx="2971800"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0486" name="Rectangle 6"/>
          <p:cNvSpPr>
            <a:spLocks noGrp="1" noRot="1" noChangeAspect="1" noChangeArrowheads="1" noTextEdit="1"/>
          </p:cNvSpPr>
          <p:nvPr>
            <p:ph type="sldImg"/>
          </p:nvPr>
        </p:nvSpPr>
        <p:spPr bwMode="auto">
          <a:xfrm>
            <a:off x="1152525" y="692150"/>
            <a:ext cx="4556125" cy="3416300"/>
          </a:xfrm>
          <a:noFill/>
          <a:ln cap="flat">
            <a:solidFill>
              <a:srgbClr val="000000"/>
            </a:solidFill>
            <a:miter lim="800000"/>
            <a:headEnd/>
            <a:tailEnd/>
          </a:ln>
        </p:spPr>
      </p:sp>
      <p:sp>
        <p:nvSpPr>
          <p:cNvPr id="20487" name="Rectangle 7"/>
          <p:cNvSpPr>
            <a:spLocks noGrp="1" noChangeArrowheads="1"/>
          </p:cNvSpPr>
          <p:nvPr>
            <p:ph type="body" idx="1"/>
          </p:nvPr>
        </p:nvSpPr>
        <p:spPr bwMode="auto">
          <a:xfrm>
            <a:off x="914400" y="4322763"/>
            <a:ext cx="5026025" cy="4098925"/>
          </a:xfrm>
          <a:noFill/>
        </p:spPr>
        <p:txBody>
          <a:bodyPr wrap="square" lIns="138113" tIns="68263" rIns="138113" bIns="68263" numCol="1" anchor="t" anchorCtr="0" compatLnSpc="1">
            <a:prstTxWarp prst="textNoShape">
              <a:avLst/>
            </a:prstTxWarp>
          </a:bodyPr>
          <a:lstStyle/>
          <a:p>
            <a:pPr eaLnBrk="1" hangingPunct="1">
              <a:spcBef>
                <a:spcPct val="0"/>
              </a:spcBef>
            </a:pPr>
            <a:r>
              <a:rPr lang="en-US" sz="1000" dirty="0" smtClean="0"/>
              <a:t>Let me begin by addressing a very basic question:  What is a joint?  </a:t>
            </a:r>
          </a:p>
          <a:p>
            <a:pPr eaLnBrk="1" hangingPunct="1">
              <a:spcBef>
                <a:spcPct val="0"/>
              </a:spcBef>
            </a:pPr>
            <a:endParaRPr lang="en-US" sz="1000" dirty="0" smtClean="0"/>
          </a:p>
          <a:p>
            <a:pPr eaLnBrk="1" hangingPunct="1">
              <a:spcBef>
                <a:spcPct val="0"/>
              </a:spcBef>
            </a:pPr>
            <a:r>
              <a:rPr lang="en-US" sz="1000" dirty="0" smtClean="0"/>
              <a:t>Joints can be found at the feet, knees, hips, shoulders, and basically, anywhere on the body where the ends of bones meet and are connected by tissues.</a:t>
            </a:r>
          </a:p>
          <a:p>
            <a:pPr eaLnBrk="1" hangingPunct="1">
              <a:spcBef>
                <a:spcPct val="0"/>
              </a:spcBef>
            </a:pPr>
            <a:r>
              <a:rPr lang="en-US" sz="1000" dirty="0" smtClean="0"/>
              <a:t>(</a:t>
            </a:r>
            <a:r>
              <a:rPr lang="en-US" sz="1000" i="1" dirty="0" smtClean="0"/>
              <a:t>Using models of knee and hip joints provided by Zimmer</a:t>
            </a:r>
            <a:r>
              <a:rPr lang="en-US" sz="1000" dirty="0" smtClean="0"/>
              <a:t>)  If we look at these models of hip and knee joints, we can see how the bones are connected with various tissues including muscles, ligaments, tendons and cartilages.  </a:t>
            </a:r>
          </a:p>
          <a:p>
            <a:pPr eaLnBrk="1" hangingPunct="1">
              <a:spcBef>
                <a:spcPct val="0"/>
              </a:spcBef>
            </a:pPr>
            <a:endParaRPr lang="en-US" sz="1000" dirty="0" smtClean="0"/>
          </a:p>
          <a:p>
            <a:pPr eaLnBrk="1" hangingPunct="1">
              <a:spcBef>
                <a:spcPct val="0"/>
              </a:spcBef>
            </a:pPr>
            <a:r>
              <a:rPr lang="en-US" sz="1000" dirty="0" smtClean="0"/>
              <a:t>(</a:t>
            </a:r>
            <a:r>
              <a:rPr lang="en-US" sz="1000" i="1" dirty="0" smtClean="0"/>
              <a:t>Using models, showing movements</a:t>
            </a:r>
            <a:r>
              <a:rPr lang="en-US" sz="1000" dirty="0" smtClean="0"/>
              <a:t>)</a:t>
            </a:r>
            <a:r>
              <a:rPr lang="en-US" sz="1000" i="1" dirty="0" smtClean="0"/>
              <a:t> </a:t>
            </a:r>
            <a:r>
              <a:rPr lang="en-US" sz="1000" dirty="0" smtClean="0"/>
              <a:t>In a healthy joint, shock and stress from the movement of bending, straightening or rotating is usually absorbed by the cartilage, which is found between bones, serving as a “cushion.” </a:t>
            </a:r>
          </a:p>
          <a:p>
            <a:pPr eaLnBrk="1" hangingPunct="1">
              <a:spcBef>
                <a:spcPct val="0"/>
              </a:spcBef>
            </a:pPr>
            <a:endParaRPr lang="en-US" sz="1000" dirty="0" smtClean="0"/>
          </a:p>
          <a:p>
            <a:pPr eaLnBrk="1" hangingPunct="1">
              <a:spcBef>
                <a:spcPct val="0"/>
              </a:spcBef>
            </a:pP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3941D-D375-43B8-92F7-F46BE1CAA099}" type="slidenum">
              <a:rPr lang="en-US"/>
              <a:pPr fontAlgn="base">
                <a:spcBef>
                  <a:spcPct val="0"/>
                </a:spcBef>
                <a:spcAft>
                  <a:spcPct val="0"/>
                </a:spcAft>
                <a:defRPr/>
              </a:pPr>
              <a:t>7</a:t>
            </a:fld>
            <a:endParaRPr lang="en-US" dirty="0"/>
          </a:p>
        </p:txBody>
      </p:sp>
      <p:sp>
        <p:nvSpPr>
          <p:cNvPr id="22530"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Times New Roman" pitchFamily="18" charset="0"/>
              </a:rPr>
              <a:t>62</a:t>
            </a:r>
          </a:p>
        </p:txBody>
      </p:sp>
      <p:sp>
        <p:nvSpPr>
          <p:cNvPr id="22531" name="Rectangle 3"/>
          <p:cNvSpPr>
            <a:spLocks noChangeArrowheads="1"/>
          </p:cNvSpPr>
          <p:nvPr/>
        </p:nvSpPr>
        <p:spPr bwMode="auto">
          <a:xfrm>
            <a:off x="3883025" y="0"/>
            <a:ext cx="2974975"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2532" name="Rectangle 4"/>
          <p:cNvSpPr>
            <a:spLocks noChangeArrowheads="1"/>
          </p:cNvSpPr>
          <p:nvPr/>
        </p:nvSpPr>
        <p:spPr bwMode="auto">
          <a:xfrm>
            <a:off x="0" y="8653463"/>
            <a:ext cx="2971800" cy="452437"/>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2533" name="Rectangle 5"/>
          <p:cNvSpPr>
            <a:spLocks noChangeArrowheads="1"/>
          </p:cNvSpPr>
          <p:nvPr/>
        </p:nvSpPr>
        <p:spPr bwMode="auto">
          <a:xfrm>
            <a:off x="0" y="0"/>
            <a:ext cx="2971800"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2534" name="Rectangle 6"/>
          <p:cNvSpPr>
            <a:spLocks noGrp="1" noRot="1" noChangeAspect="1" noChangeArrowheads="1" noTextEdit="1"/>
          </p:cNvSpPr>
          <p:nvPr>
            <p:ph type="sldImg"/>
          </p:nvPr>
        </p:nvSpPr>
        <p:spPr bwMode="auto">
          <a:xfrm>
            <a:off x="1152525" y="692150"/>
            <a:ext cx="4556125" cy="3416300"/>
          </a:xfrm>
          <a:noFill/>
          <a:ln cap="flat">
            <a:solidFill>
              <a:srgbClr val="000000"/>
            </a:solidFill>
            <a:miter lim="800000"/>
            <a:headEnd/>
            <a:tailEnd/>
          </a:ln>
        </p:spPr>
      </p:sp>
      <p:sp>
        <p:nvSpPr>
          <p:cNvPr id="22535" name="Rectangle 7"/>
          <p:cNvSpPr>
            <a:spLocks noGrp="1" noChangeArrowheads="1"/>
          </p:cNvSpPr>
          <p:nvPr>
            <p:ph type="body" idx="1"/>
          </p:nvPr>
        </p:nvSpPr>
        <p:spPr bwMode="auto">
          <a:xfrm>
            <a:off x="914400" y="4322763"/>
            <a:ext cx="5026025" cy="4098925"/>
          </a:xfrm>
          <a:noFill/>
        </p:spPr>
        <p:txBody>
          <a:bodyPr wrap="square" lIns="138113" tIns="68263" rIns="138113" bIns="68263" numCol="1" anchor="t" anchorCtr="0" compatLnSpc="1">
            <a:prstTxWarp prst="textNoShape">
              <a:avLst/>
            </a:prstTxWarp>
          </a:bodyPr>
          <a:lstStyle/>
          <a:p>
            <a:pPr eaLnBrk="1" hangingPunct="1">
              <a:spcBef>
                <a:spcPct val="0"/>
              </a:spcBef>
            </a:pPr>
            <a:r>
              <a:rPr lang="en-US" dirty="0" smtClean="0"/>
              <a:t>In a damaged joint however, the wear and tear of cartilage or damage to the area makes the bones grind causing pain, stiffness and inflammation.  Damage to the joints can be caused by fractures from injuries or accidents, various types of arthritis, or just natural wear and tear from daily use or excessive exercise.    </a:t>
            </a:r>
          </a:p>
          <a:p>
            <a:pPr eaLnBrk="1" hangingPunct="1">
              <a:spcBef>
                <a:spcPct val="0"/>
              </a:spcBef>
            </a:pPr>
            <a:endParaRPr lang="en-US" dirty="0" smtClean="0"/>
          </a:p>
          <a:p>
            <a:pPr eaLnBrk="1" hangingPunct="1">
              <a:spcBef>
                <a:spcPct val="0"/>
              </a:spcBef>
            </a:pPr>
            <a:r>
              <a:rPr lang="en-US" dirty="0" smtClean="0"/>
              <a:t>Arthritis or injured joints may be treated in a number of ways, as we’ve discussed during the seminar.  Sometimes, however, these methods of treatment may not be effective and a physician may suggest surgery. As the video noted, depending on the type of damage, there are many types of surgical procedures that can be performed to relieve joint pain.</a:t>
            </a:r>
          </a:p>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250364-4FC3-49A6-8C53-257780F3D0A9}" type="slidenum">
              <a:rPr lang="en-US"/>
              <a:pPr fontAlgn="base">
                <a:spcBef>
                  <a:spcPct val="0"/>
                </a:spcBef>
                <a:spcAft>
                  <a:spcPct val="0"/>
                </a:spcAft>
                <a:defRPr/>
              </a:pPr>
              <a:t>8</a:t>
            </a:fld>
            <a:endParaRPr lang="en-US" dirty="0"/>
          </a:p>
        </p:txBody>
      </p:sp>
      <p:sp>
        <p:nvSpPr>
          <p:cNvPr id="24578"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Times New Roman" pitchFamily="18" charset="0"/>
              </a:rPr>
              <a:t>61</a:t>
            </a:r>
          </a:p>
        </p:txBody>
      </p:sp>
      <p:sp>
        <p:nvSpPr>
          <p:cNvPr id="24579" name="Rectangle 3"/>
          <p:cNvSpPr>
            <a:spLocks noChangeArrowheads="1"/>
          </p:cNvSpPr>
          <p:nvPr/>
        </p:nvSpPr>
        <p:spPr bwMode="auto">
          <a:xfrm>
            <a:off x="3883025" y="0"/>
            <a:ext cx="2974975"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4580" name="Rectangle 4"/>
          <p:cNvSpPr>
            <a:spLocks noChangeArrowheads="1"/>
          </p:cNvSpPr>
          <p:nvPr/>
        </p:nvSpPr>
        <p:spPr bwMode="auto">
          <a:xfrm>
            <a:off x="0" y="8653463"/>
            <a:ext cx="2971800" cy="452437"/>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4581" name="Rectangle 5"/>
          <p:cNvSpPr>
            <a:spLocks noChangeArrowheads="1"/>
          </p:cNvSpPr>
          <p:nvPr/>
        </p:nvSpPr>
        <p:spPr bwMode="auto">
          <a:xfrm>
            <a:off x="0" y="0"/>
            <a:ext cx="2971800"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4582" name="Rectangle 6"/>
          <p:cNvSpPr>
            <a:spLocks noGrp="1" noRot="1" noChangeAspect="1" noChangeArrowheads="1" noTextEdit="1"/>
          </p:cNvSpPr>
          <p:nvPr>
            <p:ph type="sldImg"/>
          </p:nvPr>
        </p:nvSpPr>
        <p:spPr bwMode="auto">
          <a:xfrm>
            <a:off x="1152525" y="692150"/>
            <a:ext cx="4556125" cy="3416300"/>
          </a:xfrm>
          <a:noFill/>
          <a:ln cap="flat">
            <a:solidFill>
              <a:srgbClr val="000000"/>
            </a:solidFill>
            <a:miter lim="800000"/>
            <a:headEnd/>
            <a:tailEnd/>
          </a:ln>
        </p:spPr>
      </p:sp>
      <p:sp>
        <p:nvSpPr>
          <p:cNvPr id="24583" name="Rectangle 7"/>
          <p:cNvSpPr>
            <a:spLocks noGrp="1" noChangeArrowheads="1"/>
          </p:cNvSpPr>
          <p:nvPr>
            <p:ph type="body" idx="1"/>
          </p:nvPr>
        </p:nvSpPr>
        <p:spPr bwMode="auto">
          <a:xfrm>
            <a:off x="914400" y="4322763"/>
            <a:ext cx="5026025" cy="4098925"/>
          </a:xfrm>
          <a:noFill/>
        </p:spPr>
        <p:txBody>
          <a:bodyPr wrap="square" lIns="138113" tIns="68263" rIns="138113" bIns="68263" numCol="1" anchor="t" anchorCtr="0" compatLnSpc="1">
            <a:prstTxWarp prst="textNoShape">
              <a:avLst/>
            </a:prstTxWarp>
          </a:bodyPr>
          <a:lstStyle/>
          <a:p>
            <a:pPr eaLnBrk="1" hangingPunct="1">
              <a:spcBef>
                <a:spcPct val="0"/>
              </a:spcBef>
            </a:pPr>
            <a:r>
              <a:rPr lang="en-US" dirty="0" smtClean="0"/>
              <a:t>(</a:t>
            </a:r>
            <a:r>
              <a:rPr lang="en-US" i="1" dirty="0" smtClean="0"/>
              <a:t>Pointing to illustrations</a:t>
            </a:r>
            <a:r>
              <a:rPr lang="en-US" dirty="0" smtClean="0"/>
              <a:t>)  Here you see a “healthy joint” and this is what it looks like when it becomes diseased.</a:t>
            </a:r>
          </a:p>
          <a:p>
            <a:pPr eaLnBrk="1" hangingPunct="1">
              <a:spcBef>
                <a:spcPct val="0"/>
              </a:spcBef>
            </a:pPr>
            <a:endParaRPr lang="en-US" dirty="0" smtClean="0"/>
          </a:p>
          <a:p>
            <a:pPr eaLnBrk="1" hangingPunct="1">
              <a:spcBef>
                <a:spcPct val="0"/>
              </a:spcBef>
            </a:pPr>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96323-AD32-46E8-B701-2AC8E9225F1B}" type="slidenum">
              <a:rPr lang="en-US"/>
              <a:pPr fontAlgn="base">
                <a:spcBef>
                  <a:spcPct val="0"/>
                </a:spcBef>
                <a:spcAft>
                  <a:spcPct val="0"/>
                </a:spcAft>
                <a:defRPr/>
              </a:pPr>
              <a:t>9</a:t>
            </a:fld>
            <a:endParaRPr lang="en-US" dirty="0"/>
          </a:p>
        </p:txBody>
      </p:sp>
      <p:sp>
        <p:nvSpPr>
          <p:cNvPr id="26626"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Times New Roman" pitchFamily="18" charset="0"/>
              </a:rPr>
              <a:t>6</a:t>
            </a:r>
          </a:p>
        </p:txBody>
      </p:sp>
      <p:sp>
        <p:nvSpPr>
          <p:cNvPr id="26627" name="Rectangle 3"/>
          <p:cNvSpPr>
            <a:spLocks noChangeArrowheads="1"/>
          </p:cNvSpPr>
          <p:nvPr/>
        </p:nvSpPr>
        <p:spPr bwMode="auto">
          <a:xfrm>
            <a:off x="3883025" y="0"/>
            <a:ext cx="2974975"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6628" name="Rectangle 4"/>
          <p:cNvSpPr>
            <a:spLocks noChangeArrowheads="1"/>
          </p:cNvSpPr>
          <p:nvPr/>
        </p:nvSpPr>
        <p:spPr bwMode="auto">
          <a:xfrm>
            <a:off x="0" y="8653463"/>
            <a:ext cx="2971800" cy="452437"/>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6629" name="Rectangle 5"/>
          <p:cNvSpPr>
            <a:spLocks noChangeArrowheads="1"/>
          </p:cNvSpPr>
          <p:nvPr/>
        </p:nvSpPr>
        <p:spPr bwMode="auto">
          <a:xfrm>
            <a:off x="0" y="0"/>
            <a:ext cx="2971800"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6630" name="Rectangle 6"/>
          <p:cNvSpPr>
            <a:spLocks noGrp="1" noRot="1" noChangeAspect="1" noChangeArrowheads="1" noTextEdit="1"/>
          </p:cNvSpPr>
          <p:nvPr>
            <p:ph type="sldImg"/>
          </p:nvPr>
        </p:nvSpPr>
        <p:spPr bwMode="auto">
          <a:xfrm>
            <a:off x="1152525" y="692150"/>
            <a:ext cx="4556125" cy="3416300"/>
          </a:xfrm>
          <a:noFill/>
          <a:ln cap="flat">
            <a:solidFill>
              <a:srgbClr val="000000"/>
            </a:solidFill>
            <a:miter lim="800000"/>
            <a:headEnd/>
            <a:tailEnd/>
          </a:ln>
        </p:spPr>
      </p:sp>
      <p:sp>
        <p:nvSpPr>
          <p:cNvPr id="26631" name="Rectangle 7"/>
          <p:cNvSpPr>
            <a:spLocks noGrp="1" noChangeArrowheads="1"/>
          </p:cNvSpPr>
          <p:nvPr>
            <p:ph type="body" idx="1"/>
          </p:nvPr>
        </p:nvSpPr>
        <p:spPr bwMode="auto">
          <a:xfrm>
            <a:off x="914400" y="4322763"/>
            <a:ext cx="5026025" cy="4098925"/>
          </a:xfrm>
          <a:noFill/>
        </p:spPr>
        <p:txBody>
          <a:bodyPr wrap="square" lIns="138113" tIns="68263" rIns="138113" bIns="68263" numCol="1" anchor="t" anchorCtr="0" compatLnSpc="1">
            <a:prstTxWarp prst="textNoShape">
              <a:avLst/>
            </a:prstTxWarp>
          </a:bodyPr>
          <a:lstStyle/>
          <a:p>
            <a:pPr eaLnBrk="1" hangingPunct="1">
              <a:spcBef>
                <a:spcPct val="0"/>
              </a:spcBef>
            </a:pPr>
            <a:r>
              <a:rPr lang="en-US" sz="1000" dirty="0" smtClean="0"/>
              <a:t>1.)  </a:t>
            </a:r>
            <a:r>
              <a:rPr lang="en-US" sz="1000" i="1" dirty="0" smtClean="0"/>
              <a:t>Osteoarthritis</a:t>
            </a:r>
          </a:p>
          <a:p>
            <a:pPr eaLnBrk="1" hangingPunct="1">
              <a:spcBef>
                <a:spcPct val="0"/>
              </a:spcBef>
            </a:pPr>
            <a:r>
              <a:rPr lang="en-US" sz="1000" dirty="0" smtClean="0"/>
              <a:t>Osteoarthritis</a:t>
            </a:r>
            <a:r>
              <a:rPr lang="en-US" sz="1000" i="1" dirty="0" smtClean="0"/>
              <a:t> </a:t>
            </a:r>
            <a:r>
              <a:rPr lang="en-US" sz="1000" dirty="0" smtClean="0"/>
              <a:t>is the most common type of arthritis affecting about 15.8 million Americans, usually middle-aged and older people.  This is a noninflammatory degenerative joint disease characterized by the breakdown of the joint’s cartilage.  The exact cause of osteoarthritis is unknown. </a:t>
            </a:r>
          </a:p>
          <a:p>
            <a:pPr eaLnBrk="1" hangingPunct="1">
              <a:spcBef>
                <a:spcPct val="0"/>
              </a:spcBef>
            </a:pPr>
            <a:endParaRPr lang="en-US" sz="1000" dirty="0" smtClean="0"/>
          </a:p>
          <a:p>
            <a:pPr eaLnBrk="1" hangingPunct="1">
              <a:spcBef>
                <a:spcPct val="0"/>
              </a:spcBef>
            </a:pPr>
            <a:r>
              <a:rPr lang="en-US" sz="1000" dirty="0" smtClean="0"/>
              <a:t>2.) </a:t>
            </a:r>
            <a:r>
              <a:rPr lang="en-US" sz="1000" i="1" dirty="0" smtClean="0"/>
              <a:t>Rheumatoid Arthritis </a:t>
            </a:r>
          </a:p>
          <a:p>
            <a:pPr eaLnBrk="1" hangingPunct="1">
              <a:spcBef>
                <a:spcPct val="0"/>
              </a:spcBef>
            </a:pPr>
            <a:r>
              <a:rPr lang="en-US" sz="1000" dirty="0" smtClean="0"/>
              <a:t>Rheumatoid arthritis</a:t>
            </a:r>
            <a:r>
              <a:rPr lang="en-US" sz="1000" i="1" dirty="0" smtClean="0"/>
              <a:t> </a:t>
            </a:r>
            <a:r>
              <a:rPr lang="en-US" sz="1000" dirty="0" smtClean="0"/>
              <a:t>is a chronic, systemic disease with inflammatory changes occurring throughout the body’s connective tissues.  It affects 2.1 million Americans.  It is characterized by the inflammation of the membrane lining the joint, which leads to pain, stiffness, redness, and swelling and can result in loss of movement, loss of shape and alignment and sometimes complete destruction of the joint.  It affects two to three times more women than men.     </a:t>
            </a:r>
          </a:p>
          <a:p>
            <a:pPr eaLnBrk="1" hangingPunct="1">
              <a:spcBef>
                <a:spcPct val="0"/>
              </a:spcBef>
            </a:pPr>
            <a:endParaRPr lang="en-US" sz="1000" dirty="0" smtClean="0"/>
          </a:p>
          <a:p>
            <a:pPr eaLnBrk="1" hangingPunct="1">
              <a:spcBef>
                <a:spcPct val="0"/>
              </a:spcBef>
            </a:pPr>
            <a:r>
              <a:rPr lang="en-US" sz="1000" dirty="0" smtClean="0"/>
              <a:t>Other serious and fairly common forms of arthritis include:  gout, systemic lupus erythematosus (lupus), scleroderma, ankylosing spondylitis and juvenile arthritis.</a:t>
            </a:r>
          </a:p>
          <a:p>
            <a:pPr eaLnBrk="1" hangingPunct="1">
              <a:spcBef>
                <a:spcPct val="0"/>
              </a:spcBef>
            </a:pPr>
            <a:endParaRPr lang="en-US" sz="1000" dirty="0" smtClean="0"/>
          </a:p>
          <a:p>
            <a:pPr eaLnBrk="1" hangingPunct="1">
              <a:spcBef>
                <a:spcPct val="0"/>
              </a:spcBef>
            </a:pP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9E3F0-22F3-44C9-93FB-81456580BAE1}" type="slidenum">
              <a:rPr lang="en-US"/>
              <a:pPr fontAlgn="base">
                <a:spcBef>
                  <a:spcPct val="0"/>
                </a:spcBef>
                <a:spcAft>
                  <a:spcPct val="0"/>
                </a:spcAft>
                <a:defRPr/>
              </a:pPr>
              <a:t>10</a:t>
            </a:fld>
            <a:endParaRPr lang="en-US" dirty="0"/>
          </a:p>
        </p:txBody>
      </p:sp>
      <p:sp>
        <p:nvSpPr>
          <p:cNvPr id="28674"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Times New Roman" pitchFamily="18" charset="0"/>
              </a:rPr>
              <a:t>7</a:t>
            </a:r>
          </a:p>
        </p:txBody>
      </p:sp>
      <p:sp>
        <p:nvSpPr>
          <p:cNvPr id="28675" name="Rectangle 3"/>
          <p:cNvSpPr>
            <a:spLocks noChangeArrowheads="1"/>
          </p:cNvSpPr>
          <p:nvPr/>
        </p:nvSpPr>
        <p:spPr bwMode="auto">
          <a:xfrm>
            <a:off x="3883025" y="0"/>
            <a:ext cx="2974975"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8676" name="Rectangle 4"/>
          <p:cNvSpPr>
            <a:spLocks noChangeArrowheads="1"/>
          </p:cNvSpPr>
          <p:nvPr/>
        </p:nvSpPr>
        <p:spPr bwMode="auto">
          <a:xfrm>
            <a:off x="0" y="8653463"/>
            <a:ext cx="2971800" cy="452437"/>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8677" name="Rectangle 5"/>
          <p:cNvSpPr>
            <a:spLocks noChangeArrowheads="1"/>
          </p:cNvSpPr>
          <p:nvPr/>
        </p:nvSpPr>
        <p:spPr bwMode="auto">
          <a:xfrm>
            <a:off x="0" y="0"/>
            <a:ext cx="2971800" cy="452438"/>
          </a:xfrm>
          <a:prstGeom prst="rect">
            <a:avLst/>
          </a:prstGeom>
          <a:noFill/>
          <a:ln w="12700">
            <a:noFill/>
            <a:miter lim="800000"/>
            <a:headEnd/>
            <a:tailEnd/>
          </a:ln>
        </p:spPr>
        <p:txBody>
          <a:bodyPr wrap="none" anchor="ctr"/>
          <a:lstStyle/>
          <a:p>
            <a:endParaRPr lang="en-US" dirty="0">
              <a:latin typeface="Calibri" pitchFamily="34" charset="0"/>
            </a:endParaRPr>
          </a:p>
        </p:txBody>
      </p:sp>
      <p:sp>
        <p:nvSpPr>
          <p:cNvPr id="28678" name="Rectangle 6"/>
          <p:cNvSpPr>
            <a:spLocks noGrp="1" noRot="1" noChangeAspect="1" noChangeArrowheads="1" noTextEdit="1"/>
          </p:cNvSpPr>
          <p:nvPr>
            <p:ph type="sldImg"/>
          </p:nvPr>
        </p:nvSpPr>
        <p:spPr bwMode="auto">
          <a:xfrm>
            <a:off x="1152525" y="692150"/>
            <a:ext cx="4556125" cy="3416300"/>
          </a:xfrm>
          <a:noFill/>
          <a:ln cap="flat">
            <a:solidFill>
              <a:srgbClr val="000000"/>
            </a:solidFill>
            <a:miter lim="800000"/>
            <a:headEnd/>
            <a:tailEnd/>
          </a:ln>
        </p:spPr>
      </p:sp>
      <p:sp>
        <p:nvSpPr>
          <p:cNvPr id="28679" name="Rectangle 7"/>
          <p:cNvSpPr>
            <a:spLocks noGrp="1" noChangeArrowheads="1"/>
          </p:cNvSpPr>
          <p:nvPr>
            <p:ph type="body" idx="1"/>
          </p:nvPr>
        </p:nvSpPr>
        <p:spPr bwMode="auto">
          <a:xfrm>
            <a:off x="914400" y="4322763"/>
            <a:ext cx="5026025" cy="4098925"/>
          </a:xfrm>
          <a:noFill/>
        </p:spPr>
        <p:txBody>
          <a:bodyPr wrap="square" lIns="138113" tIns="68263" rIns="138113" bIns="68263" numCol="1" anchor="t" anchorCtr="0" compatLnSpc="1">
            <a:prstTxWarp prst="textNoShape">
              <a:avLst/>
            </a:prstTxWarp>
          </a:bodyPr>
          <a:lstStyle/>
          <a:p>
            <a:pPr eaLnBrk="1" hangingPunct="1">
              <a:spcBef>
                <a:spcPct val="0"/>
              </a:spcBef>
            </a:pPr>
            <a:r>
              <a:rPr lang="en-US" dirty="0" smtClean="0"/>
              <a:t>Let me tell you a little about the demographics of arthritis.  If you have arthritis, you’re not alone -- as almost one in seven people suffer from the disease.  By the year 2020, the Centers for Disease Control and Prevention projects that 60 million Americans will suffer from arthritis.  The occurrence of arthritis increases after age 45, and usually lasts a lifetime.  Seven million Americans are limited in doing activities such as dressing, climbing stairs, getting into and out of bed and exercising.</a:t>
            </a:r>
          </a:p>
          <a:p>
            <a:pPr eaLnBrk="1" hangingPunct="1">
              <a:spcBef>
                <a:spcPct val="0"/>
              </a:spcBef>
            </a:pPr>
            <a:endParaRPr lang="en-US" dirty="0" smtClean="0"/>
          </a:p>
          <a:p>
            <a:pPr eaLnBrk="1" hangingPunct="1">
              <a:spcBef>
                <a:spcPct val="0"/>
              </a:spcBef>
            </a:pPr>
            <a:r>
              <a:rPr lang="en-US" dirty="0" smtClean="0"/>
              <a:t>More women than men have arthritis.  Twenty-three million American women have arthritis which accounts for two-thirds of all Americans with the disease. </a:t>
            </a:r>
          </a:p>
          <a:p>
            <a:pPr eaLnBrk="1" hangingPunct="1">
              <a:spcBef>
                <a:spcPct val="0"/>
              </a:spcBef>
            </a:pPr>
            <a:r>
              <a:rPr lang="en-US" dirty="0" smtClean="0"/>
              <a:t>Arthritis affects people of all ages, including 285,000 children who have juvenile arthritis.  </a:t>
            </a:r>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10" descr="Sibley Memorial Hospital"/>
          <p:cNvPicPr>
            <a:picLocks noChangeAspect="1"/>
          </p:cNvPicPr>
          <p:nvPr/>
        </p:nvPicPr>
        <p:blipFill>
          <a:blip r:embed="rId3" cstate="print"/>
          <a:srcRect/>
          <a:stretch>
            <a:fillRect/>
          </a:stretch>
        </p:blipFill>
        <p:spPr bwMode="auto">
          <a:xfrm>
            <a:off x="5029200" y="996950"/>
            <a:ext cx="3657600" cy="1100138"/>
          </a:xfrm>
          <a:prstGeom prst="rect">
            <a:avLst/>
          </a:prstGeom>
          <a:noFill/>
          <a:ln w="9525">
            <a:noFill/>
            <a:miter lim="800000"/>
            <a:headEnd/>
            <a:tailEnd/>
          </a:ln>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US" smtClean="0"/>
              <a:t>Click to edit Master title style</a:t>
            </a:r>
            <a:endParaRPr lang="en-US"/>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2400">
                <a:solidFill>
                  <a:schemeClr val="bg1"/>
                </a:solidFill>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bwMode="white">
          <a:xfrm>
            <a:off x="819150" y="6477000"/>
            <a:ext cx="1905000" cy="381000"/>
          </a:xfrm>
        </p:spPr>
        <p:txBody>
          <a:bodyPr/>
          <a:lstStyle>
            <a:lvl1pPr>
              <a:defRPr>
                <a:solidFill>
                  <a:schemeClr val="bg1"/>
                </a:solidFill>
              </a:defRPr>
            </a:lvl1pPr>
          </a:lstStyle>
          <a:p>
            <a:pPr>
              <a:defRPr/>
            </a:pPr>
            <a:fld id="{B44FBA08-89CB-40FF-981F-2C16522BB752}" type="datetime4">
              <a:rPr lang="en-US"/>
              <a:pPr>
                <a:defRPr/>
              </a:pPr>
              <a:t>April 29, 2018</a:t>
            </a:fld>
            <a:endParaRPr lang="en-US" dirty="0">
              <a:latin typeface="Times"/>
            </a:endParaRPr>
          </a:p>
        </p:txBody>
      </p:sp>
      <p:sp>
        <p:nvSpPr>
          <p:cNvPr id="7" name="Rectangle 6"/>
          <p:cNvSpPr>
            <a:spLocks noGrp="1" noChangeArrowheads="1"/>
          </p:cNvSpPr>
          <p:nvPr>
            <p:ph type="ftr" sz="quarter" idx="11"/>
          </p:nvPr>
        </p:nvSpPr>
        <p:spPr bwMode="white">
          <a:xfrm>
            <a:off x="3124200" y="6477000"/>
            <a:ext cx="2895600" cy="381000"/>
          </a:xfrm>
        </p:spPr>
        <p:txBody>
          <a:bodyPr/>
          <a:lstStyle>
            <a:lvl1pPr>
              <a:defRPr>
                <a:solidFill>
                  <a:schemeClr val="bg1"/>
                </a:solidFill>
              </a:defRPr>
            </a:lvl1pPr>
          </a:lstStyle>
          <a:p>
            <a:pPr>
              <a:defRPr/>
            </a:pPr>
            <a:endParaRPr lang="en-US" dirty="0"/>
          </a:p>
        </p:txBody>
      </p:sp>
      <p:sp>
        <p:nvSpPr>
          <p:cNvPr id="8" name="Rectangle 7"/>
          <p:cNvSpPr>
            <a:spLocks noGrp="1" noChangeArrowheads="1"/>
          </p:cNvSpPr>
          <p:nvPr>
            <p:ph type="sldNum" sz="quarter" idx="12"/>
          </p:nvPr>
        </p:nvSpPr>
        <p:spPr bwMode="white">
          <a:xfrm>
            <a:off x="6705600" y="6477000"/>
            <a:ext cx="1905000" cy="381000"/>
          </a:xfrm>
        </p:spPr>
        <p:txBody>
          <a:bodyPr/>
          <a:lstStyle>
            <a:lvl1pPr>
              <a:defRPr>
                <a:solidFill>
                  <a:schemeClr val="bg1"/>
                </a:solidFill>
              </a:defRPr>
            </a:lvl1pPr>
          </a:lstStyle>
          <a:p>
            <a:pPr>
              <a:defRPr/>
            </a:pPr>
            <a:fld id="{08D85465-97F0-4606-9137-5786EE7EFBE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90EB02-A6FB-4C98-B7B2-193D1F27166E}" type="datetime4">
              <a:rPr lang="en-US"/>
              <a:pPr>
                <a:defRPr/>
              </a:pPr>
              <a:t>April 29, 2018</a:t>
            </a:fld>
            <a:endParaRPr lang="en-US" dirty="0">
              <a:latin typeface="Times"/>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20715C-7DAE-4572-8B2C-0F657ABC2D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F9BC41-4EA3-4628-B5B1-183A85A0EB87}" type="datetime4">
              <a:rPr lang="en-US"/>
              <a:pPr>
                <a:defRPr/>
              </a:pPr>
              <a:t>April 29, 2018</a:t>
            </a:fld>
            <a:endParaRPr lang="en-US" dirty="0">
              <a:latin typeface="Times"/>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0A5306-C101-4D0C-874E-5F507FA993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EB4DA2-B857-414B-AD1C-CD5D6DE818B6}" type="datetime4">
              <a:rPr lang="en-US"/>
              <a:pPr>
                <a:defRPr/>
              </a:pPr>
              <a:t>April 29, 2018</a:t>
            </a:fld>
            <a:endParaRPr lang="en-US" dirty="0">
              <a:latin typeface="Times"/>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331393-2155-4D59-84C5-C34E4CA7360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60BC96-56BD-4039-B655-A9723FC458DC}" type="datetime4">
              <a:rPr lang="en-US"/>
              <a:pPr>
                <a:defRPr/>
              </a:pPr>
              <a:t>April 29, 2018</a:t>
            </a:fld>
            <a:endParaRPr lang="en-US" dirty="0">
              <a:latin typeface="Times"/>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B7B028-F187-4AA0-9BA3-0BD3A751627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A9390C4-85C4-4666-A8E9-B565BA249C82}" type="datetime4">
              <a:rPr lang="en-US"/>
              <a:pPr>
                <a:defRPr/>
              </a:pPr>
              <a:t>April 29, 2018</a:t>
            </a:fld>
            <a:endParaRPr lang="en-US" dirty="0">
              <a:latin typeface="Times"/>
            </a:endParaRP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D18C3-6BC9-4932-B30D-F9609B5A560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78B820C-F392-4A58-9FE8-5C95701951F2}" type="datetime4">
              <a:rPr lang="en-US"/>
              <a:pPr>
                <a:defRPr/>
              </a:pPr>
              <a:t>April 29, 2018</a:t>
            </a:fld>
            <a:endParaRPr lang="en-US" dirty="0">
              <a:latin typeface="Times"/>
            </a:endParaRPr>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44CF4FE-7219-4706-8E67-5451937FACD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5F1FE19-00BB-4E2F-BD8D-40F8AC6549FB}" type="datetime4">
              <a:rPr lang="en-US"/>
              <a:pPr>
                <a:defRPr/>
              </a:pPr>
              <a:t>April 29, 2018</a:t>
            </a:fld>
            <a:endParaRPr lang="en-US" dirty="0">
              <a:latin typeface="Times"/>
            </a:endParaRPr>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1AD5B7B-6786-4B37-93D5-2E478EE83AC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F909943-8290-4E9E-8155-01AD46AFBA79}" type="datetime4">
              <a:rPr lang="en-US"/>
              <a:pPr>
                <a:defRPr/>
              </a:pPr>
              <a:t>April 29, 2018</a:t>
            </a:fld>
            <a:endParaRPr lang="en-US" dirty="0">
              <a:latin typeface="Times"/>
            </a:endParaRPr>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36FE55D-2795-4F4F-852D-8B67744317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A424051-48BC-4672-BC87-1C6FEFEC54D8}" type="datetime4">
              <a:rPr lang="en-US"/>
              <a:pPr>
                <a:defRPr/>
              </a:pPr>
              <a:t>April 29, 2018</a:t>
            </a:fld>
            <a:endParaRPr lang="en-US" dirty="0">
              <a:latin typeface="Times"/>
            </a:endParaRP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4BE8842-43F5-43AE-96E4-25CABE5BF0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3B61FE6-3BD5-415A-9F70-86890174ECD0}" type="datetime4">
              <a:rPr lang="en-US"/>
              <a:pPr>
                <a:defRPr/>
              </a:pPr>
              <a:t>April 29, 2018</a:t>
            </a:fld>
            <a:endParaRPr lang="en-US" dirty="0">
              <a:latin typeface="Times"/>
            </a:endParaRPr>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689AE4E-AB15-4585-887C-5FB5AFA8C4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pic>
        <p:nvPicPr>
          <p:cNvPr id="1027" name="Picture 8" descr="H-Sibley-JHM2 [Converted].wmf"/>
          <p:cNvPicPr>
            <a:picLocks noChangeAspect="1"/>
          </p:cNvPicPr>
          <p:nvPr/>
        </p:nvPicPr>
        <p:blipFill>
          <a:blip r:embed="rId14" cstate="print"/>
          <a:srcRect/>
          <a:stretch>
            <a:fillRect/>
          </a:stretch>
        </p:blipFill>
        <p:spPr bwMode="auto">
          <a:xfrm>
            <a:off x="7543800" y="609600"/>
            <a:ext cx="1371600" cy="412750"/>
          </a:xfrm>
          <a:prstGeom prst="rect">
            <a:avLst/>
          </a:prstGeom>
          <a:noFill/>
          <a:ln w="9525">
            <a:noFill/>
            <a:miter lim="800000"/>
            <a:headEnd/>
            <a:tailEnd/>
          </a:ln>
        </p:spPr>
      </p:pic>
      <p:sp>
        <p:nvSpPr>
          <p:cNvPr id="1028"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pPr>
              <a:defRPr/>
            </a:pPr>
            <a:fld id="{803CF12F-C253-484B-A13B-1E912FE0EE2A}" type="datetime4">
              <a:rPr lang="en-US"/>
              <a:pPr>
                <a:defRPr/>
              </a:pPr>
              <a:t>April 29, 2018</a:t>
            </a:fld>
            <a:endParaRPr lang="en-US" dirty="0"/>
          </a:p>
        </p:txBody>
      </p:sp>
      <p:sp>
        <p:nvSpPr>
          <p:cNvPr id="3" name="Rectangle 5"/>
          <p:cNvSpPr>
            <a:spLocks noGrp="1" noChangeArrowheads="1"/>
          </p:cNvSpPr>
          <p:nvPr>
            <p:ph type="ftr" sz="quarter" idx="3"/>
          </p:nvPr>
        </p:nvSpPr>
        <p:spPr bwMode="black">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pPr>
              <a:defRPr/>
            </a:pPr>
            <a:endParaRPr lang="en-US" dirty="0"/>
          </a:p>
        </p:txBody>
      </p:sp>
      <p:sp>
        <p:nvSpPr>
          <p:cNvPr id="1030" name="Rectangle 6"/>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pPr>
              <a:defRPr/>
            </a:pPr>
            <a:fld id="{8D0055F8-4B88-46EF-8DCE-D1DA58AED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p:txStyles>
    <p:titleStyle>
      <a:lvl1pPr algn="l" rtl="0" eaLnBrk="1" fontAlgn="base" hangingPunct="1">
        <a:spcBef>
          <a:spcPct val="0"/>
        </a:spcBef>
        <a:spcAft>
          <a:spcPct val="0"/>
        </a:spcAft>
        <a:defRPr sz="3600" b="1">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1" Type="http://schemas.microsoft.com/office/2007/relationships/media" Target="file:///C:\Documents%20and%20Settings\aunger\My%20Documents\Total%20Hip%20Animation.mpeg" TargetMode="External"/><Relationship Id="rId2" Type="http://schemas.openxmlformats.org/officeDocument/2006/relationships/video" Target="file:///C:\Documents%20and%20Settings\aunger\My%20Documents\Total%20Hip%20Animation.mpe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p:txBody>
          <a:bodyPr/>
          <a:lstStyle/>
          <a:p>
            <a:pPr>
              <a:defRPr/>
            </a:pPr>
            <a:fld id="{CA1F469C-FA33-4D66-BF4D-48A92EBC145F}" type="slidenum">
              <a:rPr lang="en-US"/>
              <a:pPr>
                <a:defRPr/>
              </a:pPr>
              <a:t>1</a:t>
            </a:fld>
            <a:endParaRPr lang="en-US" dirty="0"/>
          </a:p>
        </p:txBody>
      </p:sp>
      <p:sp>
        <p:nvSpPr>
          <p:cNvPr id="13316" name="Rectangle 2"/>
          <p:cNvSpPr>
            <a:spLocks noGrp="1" noChangeArrowheads="1"/>
          </p:cNvSpPr>
          <p:nvPr>
            <p:ph type="ctrTitle"/>
          </p:nvPr>
        </p:nvSpPr>
        <p:spPr/>
        <p:txBody>
          <a:bodyPr/>
          <a:lstStyle/>
          <a:p>
            <a:pPr eaLnBrk="1" hangingPunct="1"/>
            <a:r>
              <a:rPr lang="en-US" dirty="0" smtClean="0"/>
              <a:t>ANTERIOR HIP REPLACEMENT</a:t>
            </a:r>
          </a:p>
        </p:txBody>
      </p:sp>
      <p:sp>
        <p:nvSpPr>
          <p:cNvPr id="13317" name="Rectangle 3"/>
          <p:cNvSpPr>
            <a:spLocks noGrp="1" noChangeArrowheads="1"/>
          </p:cNvSpPr>
          <p:nvPr>
            <p:ph type="subTitle" idx="1"/>
          </p:nvPr>
        </p:nvSpPr>
        <p:spPr/>
        <p:txBody>
          <a:bodyPr/>
          <a:lstStyle/>
          <a:p>
            <a:pPr eaLnBrk="1" hangingPunct="1"/>
            <a:r>
              <a:rPr lang="en-US" dirty="0" smtClean="0"/>
              <a:t>SIBLEY HOSPITAL RAPID REHAB PROGRAM FOR JOINT REPLACEMENT SURGERY</a:t>
            </a:r>
          </a:p>
        </p:txBody>
      </p:sp>
      <p:sp>
        <p:nvSpPr>
          <p:cNvPr id="13318" name="Text Box 4"/>
          <p:cNvSpPr txBox="1">
            <a:spLocks noChangeArrowheads="1"/>
          </p:cNvSpPr>
          <p:nvPr/>
        </p:nvSpPr>
        <p:spPr bwMode="auto">
          <a:xfrm>
            <a:off x="914400" y="5715000"/>
            <a:ext cx="5585133" cy="523220"/>
          </a:xfrm>
          <a:prstGeom prst="rect">
            <a:avLst/>
          </a:prstGeom>
          <a:noFill/>
          <a:ln w="9525">
            <a:noFill/>
            <a:miter lim="800000"/>
            <a:headEnd/>
            <a:tailEnd/>
          </a:ln>
        </p:spPr>
        <p:txBody>
          <a:bodyPr wrap="none">
            <a:spAutoFit/>
          </a:bodyPr>
          <a:lstStyle/>
          <a:p>
            <a:r>
              <a:rPr lang="en-US" sz="1400" dirty="0">
                <a:solidFill>
                  <a:schemeClr val="bg1"/>
                </a:solidFill>
                <a:latin typeface="Arial" charset="0"/>
              </a:rPr>
              <a:t>Presented by: </a:t>
            </a:r>
            <a:r>
              <a:rPr lang="en-US" sz="2800" dirty="0" smtClean="0">
                <a:solidFill>
                  <a:schemeClr val="bg1"/>
                </a:solidFill>
                <a:latin typeface="Arial" charset="0"/>
              </a:rPr>
              <a:t>ANTHONY S UNGER, MD</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2765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61444" name="Rectangle 4"/>
          <p:cNvSpPr>
            <a:spLocks noGrp="1" noChangeArrowheads="1"/>
          </p:cNvSpPr>
          <p:nvPr>
            <p:ph type="title"/>
          </p:nvPr>
        </p:nvSpPr>
        <p:spPr/>
        <p:txBody>
          <a:bodyPr/>
          <a:lstStyle/>
          <a:p>
            <a:r>
              <a:rPr lang="en-US" dirty="0" smtClean="0"/>
              <a:t>Demographics of Arthritis</a:t>
            </a:r>
            <a:endParaRPr lang="en-US" dirty="0"/>
          </a:p>
        </p:txBody>
      </p:sp>
      <p:sp>
        <p:nvSpPr>
          <p:cNvPr id="61445" name="Rectangle 5"/>
          <p:cNvSpPr>
            <a:spLocks noGrp="1" noChangeArrowheads="1"/>
          </p:cNvSpPr>
          <p:nvPr>
            <p:ph idx="1"/>
          </p:nvPr>
        </p:nvSpPr>
        <p:spPr/>
        <p:txBody>
          <a:bodyPr/>
          <a:lstStyle/>
          <a:p>
            <a:r>
              <a:rPr lang="en-US" dirty="0" smtClean="0"/>
              <a:t>Affects nearly 40 million Americans</a:t>
            </a:r>
          </a:p>
          <a:p>
            <a:r>
              <a:rPr lang="en-US" dirty="0" smtClean="0"/>
              <a:t>One in seven people suffer from disease</a:t>
            </a:r>
          </a:p>
          <a:p>
            <a:r>
              <a:rPr lang="en-US" dirty="0" smtClean="0"/>
              <a:t>Affects people of all ages</a:t>
            </a:r>
          </a:p>
          <a:p>
            <a:r>
              <a:rPr lang="en-US" dirty="0" smtClean="0"/>
              <a:t>Occurrence increases after age 45</a:t>
            </a:r>
          </a:p>
          <a:p>
            <a:r>
              <a:rPr lang="en-US" dirty="0" smtClean="0"/>
              <a:t>Usually lasts a lifetime</a:t>
            </a:r>
          </a:p>
          <a:p>
            <a:r>
              <a:rPr lang="en-US" dirty="0" smtClean="0"/>
              <a:t>More women than men have arthritis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p:txBody>
          <a:bodyPr/>
          <a:lstStyle/>
          <a:p>
            <a:pPr eaLnBrk="1" hangingPunct="1">
              <a:defRPr/>
            </a:pPr>
            <a:r>
              <a:rPr lang="en-US" dirty="0"/>
              <a:t>HIP REPLACEMENT</a:t>
            </a:r>
          </a:p>
        </p:txBody>
      </p:sp>
      <p:pic>
        <p:nvPicPr>
          <p:cNvPr id="35842" name="Picture 11" descr="HIP CARTOON"/>
          <p:cNvPicPr>
            <a:picLocks noGrp="1" noChangeAspect="1" noChangeArrowheads="1"/>
          </p:cNvPicPr>
          <p:nvPr>
            <p:ph idx="1"/>
          </p:nvPr>
        </p:nvPicPr>
        <p:blipFill>
          <a:blip r:embed="rId2" cstate="print"/>
          <a:srcRect/>
          <a:stretch>
            <a:fillRect/>
          </a:stretch>
        </p:blipFill>
        <p:spPr>
          <a:xfrm>
            <a:off x="2555875" y="1524000"/>
            <a:ext cx="3608388" cy="495300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a:xfrm>
            <a:off x="1295400" y="4419600"/>
            <a:ext cx="7407275" cy="1752600"/>
          </a:xfrm>
        </p:spPr>
        <p:txBody>
          <a:bodyPr>
            <a:normAutofit/>
          </a:bodyPr>
          <a:lstStyle/>
          <a:p>
            <a:pPr eaLnBrk="1" hangingPunct="1">
              <a:defRPr/>
            </a:pPr>
            <a:r>
              <a:rPr lang="en-US" dirty="0" smtClean="0"/>
              <a:t>“</a:t>
            </a:r>
            <a:r>
              <a:rPr lang="en-US" sz="3600" dirty="0" smtClean="0"/>
              <a:t>THE MOST EFFECTIVE SURGICAL PROCEDURE OF THE 21</a:t>
            </a:r>
            <a:r>
              <a:rPr lang="en-US" sz="3600" baseline="30000" dirty="0" smtClean="0"/>
              <a:t>ST</a:t>
            </a:r>
            <a:r>
              <a:rPr lang="en-US" sz="3600" dirty="0" smtClean="0"/>
              <a:t> CENTURY”</a:t>
            </a:r>
            <a:endParaRPr lang="en-US" sz="3600" dirty="0"/>
          </a:p>
        </p:txBody>
      </p:sp>
      <p:sp>
        <p:nvSpPr>
          <p:cNvPr id="2" name="Title 1"/>
          <p:cNvSpPr>
            <a:spLocks noGrp="1"/>
          </p:cNvSpPr>
          <p:nvPr>
            <p:ph type="ctrTitle" sz="quarter"/>
          </p:nvPr>
        </p:nvSpPr>
        <p:spPr/>
        <p:txBody>
          <a:bodyPr>
            <a:normAutofit/>
          </a:bodyPr>
          <a:lstStyle/>
          <a:p>
            <a:pPr eaLnBrk="1" hangingPunct="1">
              <a:defRPr/>
            </a:pPr>
            <a:r>
              <a:rPr lang="en-US" dirty="0" smtClean="0"/>
              <a:t>TOTAL HIP REPLACEMENT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HIP REPLACEMENT</a:t>
            </a:r>
            <a:endParaRPr lang="en-US" dirty="0"/>
          </a:p>
        </p:txBody>
      </p:sp>
      <p:sp>
        <p:nvSpPr>
          <p:cNvPr id="4" name="Date Placeholder 3"/>
          <p:cNvSpPr>
            <a:spLocks noGrp="1"/>
          </p:cNvSpPr>
          <p:nvPr>
            <p:ph type="dt" sz="half" idx="10"/>
          </p:nvPr>
        </p:nvSpPr>
        <p:spPr/>
        <p:txBody>
          <a:bodyPr/>
          <a:lstStyle/>
          <a:p>
            <a:pPr>
              <a:defRPr/>
            </a:pPr>
            <a:fld id="{8AEB4DA2-B857-414B-AD1C-CD5D6DE818B6}" type="datetime4">
              <a:rPr lang="en-US" smtClean="0"/>
              <a:pPr>
                <a:defRPr/>
              </a:pPr>
              <a:t>April 29, 2018</a:t>
            </a:fld>
            <a:endParaRPr lang="en-US" dirty="0">
              <a:latin typeface="Times"/>
            </a:endParaRPr>
          </a:p>
        </p:txBody>
      </p:sp>
      <p:sp>
        <p:nvSpPr>
          <p:cNvPr id="5" name="Slide Number Placeholder 4"/>
          <p:cNvSpPr>
            <a:spLocks noGrp="1"/>
          </p:cNvSpPr>
          <p:nvPr>
            <p:ph type="sldNum" sz="quarter" idx="12"/>
          </p:nvPr>
        </p:nvSpPr>
        <p:spPr/>
        <p:txBody>
          <a:bodyPr/>
          <a:lstStyle/>
          <a:p>
            <a:pPr>
              <a:defRPr/>
            </a:pPr>
            <a:fld id="{0A331393-2155-4D59-84C5-C34E4CA73608}" type="slidenum">
              <a:rPr lang="en-US" smtClean="0"/>
              <a:pPr>
                <a:defRPr/>
              </a:pPr>
              <a:t>13</a:t>
            </a:fld>
            <a:endParaRPr lang="en-US" dirty="0"/>
          </a:p>
        </p:txBody>
      </p:sp>
      <p:pic>
        <p:nvPicPr>
          <p:cNvPr id="6" name="Total Hip Animation.mpeg">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559335" y="2133600"/>
            <a:ext cx="6700684" cy="3581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1143000"/>
          </a:xfrm>
        </p:spPr>
        <p:txBody>
          <a:bodyPr/>
          <a:lstStyle/>
          <a:p>
            <a:pPr eaLnBrk="1" hangingPunct="1">
              <a:defRPr/>
            </a:pPr>
            <a:r>
              <a:rPr lang="en-US" sz="4000" dirty="0" smtClean="0"/>
              <a:t>HOW CAN I GET THROUGH THIS SURGERY WITH LESS PAIN AND A FASTER RECOVERY???</a:t>
            </a:r>
            <a:endParaRPr lang="en-US" sz="4000" dirty="0"/>
          </a:p>
        </p:txBody>
      </p:sp>
      <p:sp>
        <p:nvSpPr>
          <p:cNvPr id="3" name="Content Placeholder 2"/>
          <p:cNvSpPr>
            <a:spLocks noGrp="1"/>
          </p:cNvSpPr>
          <p:nvPr>
            <p:ph idx="1"/>
          </p:nvPr>
        </p:nvSpPr>
        <p:spPr>
          <a:xfrm>
            <a:off x="381000" y="3810000"/>
            <a:ext cx="8229600" cy="4495800"/>
          </a:xfrm>
        </p:spPr>
        <p:txBody>
          <a:bodyPr/>
          <a:lstStyle/>
          <a:p>
            <a:pPr eaLnBrk="1" hangingPunct="1">
              <a:defRPr/>
            </a:pPr>
            <a:endParaRPr lang="en-US" dirty="0"/>
          </a:p>
          <a:p>
            <a:pPr eaLnBrk="1" hangingPunct="1">
              <a:defRPr/>
            </a:pPr>
            <a:r>
              <a:rPr lang="en-US" dirty="0" smtClean="0"/>
              <a:t>MINIMAL INVASIVE ANTERIOR HIP REPLACEMENT SURGERY</a:t>
            </a:r>
          </a:p>
          <a:p>
            <a:pPr eaLnBrk="1" hangingPunct="1">
              <a:defRPr/>
            </a:pPr>
            <a:r>
              <a:rPr lang="en-US" dirty="0" smtClean="0"/>
              <a:t>MULTIMODAL </a:t>
            </a:r>
            <a:r>
              <a:rPr lang="en-US" dirty="0" smtClean="0"/>
              <a:t>PAIN CONTROL</a:t>
            </a:r>
            <a:endParaRPr lang="en-US" dirty="0" smtClean="0"/>
          </a:p>
          <a:p>
            <a:pPr eaLnBrk="1" hangingPunct="1">
              <a:defRPr/>
            </a:pPr>
            <a:r>
              <a:rPr lang="en-US" dirty="0" smtClean="0"/>
              <a:t>MODERN ANESTHESIA TECHNIQUES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28600" y="228600"/>
            <a:ext cx="7772400" cy="1143000"/>
          </a:xfrm>
        </p:spPr>
        <p:txBody>
          <a:bodyPr/>
          <a:lstStyle/>
          <a:p>
            <a:r>
              <a:rPr lang="en-US" sz="4000" dirty="0" smtClean="0">
                <a:effectLst/>
              </a:rPr>
              <a:t>MIS HIP SURGERY</a:t>
            </a:r>
            <a:br>
              <a:rPr lang="en-US" sz="4000" dirty="0" smtClean="0">
                <a:effectLst/>
              </a:rPr>
            </a:br>
            <a:r>
              <a:rPr lang="en-US" sz="4800" dirty="0" smtClean="0">
                <a:effectLst/>
              </a:rPr>
              <a:t>ANTERIOR HIP</a:t>
            </a:r>
            <a:endParaRPr lang="en-US" sz="4000" dirty="0" smtClean="0">
              <a:effectLst/>
            </a:endParaRPr>
          </a:p>
        </p:txBody>
      </p:sp>
      <p:sp>
        <p:nvSpPr>
          <p:cNvPr id="48130" name="Rectangle 3"/>
          <p:cNvSpPr>
            <a:spLocks noGrp="1" noChangeArrowheads="1"/>
          </p:cNvSpPr>
          <p:nvPr>
            <p:ph type="body" idx="1"/>
          </p:nvPr>
        </p:nvSpPr>
        <p:spPr>
          <a:xfrm>
            <a:off x="457200" y="2362200"/>
            <a:ext cx="8229600" cy="4495800"/>
          </a:xfrm>
        </p:spPr>
        <p:txBody>
          <a:bodyPr/>
          <a:lstStyle/>
          <a:p>
            <a:r>
              <a:rPr lang="en-US" dirty="0" smtClean="0">
                <a:effectLst/>
              </a:rPr>
              <a:t>SMALL INCISION IN FRONT OF HIP</a:t>
            </a:r>
          </a:p>
          <a:p>
            <a:r>
              <a:rPr lang="en-US" dirty="0" smtClean="0"/>
              <a:t>NO CUTTING OF MUSCLE OR TENDONS</a:t>
            </a:r>
          </a:p>
          <a:p>
            <a:r>
              <a:rPr lang="en-US" dirty="0" smtClean="0">
                <a:effectLst/>
              </a:rPr>
              <a:t>IMPLANT POSITIONED BY DIRECT VISION OR XRAY</a:t>
            </a:r>
          </a:p>
          <a:p>
            <a:r>
              <a:rPr lang="en-US" dirty="0" smtClean="0">
                <a:effectLst/>
              </a:rPr>
              <a:t>LITTLE POST OP RESTICTIONS</a:t>
            </a:r>
          </a:p>
          <a:p>
            <a:r>
              <a:rPr lang="en-US" dirty="0" smtClean="0">
                <a:effectLst/>
              </a:rPr>
              <a:t>RETURN TO WORK </a:t>
            </a:r>
            <a:r>
              <a:rPr lang="en-US" smtClean="0">
                <a:effectLst/>
              </a:rPr>
              <a:t>IN 2-4WEEKS</a:t>
            </a:r>
            <a:endParaRPr lang="en-US" dirty="0" smtClean="0">
              <a:effectLs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812847" y="0"/>
            <a:ext cx="8686800" cy="838201"/>
          </a:xfrm>
        </p:spPr>
        <p:txBody>
          <a:bodyPr>
            <a:normAutofit fontScale="90000"/>
          </a:bodyPr>
          <a:lstStyle/>
          <a:p>
            <a:r>
              <a:rPr lang="en-US" sz="3600" dirty="0" smtClean="0">
                <a:solidFill>
                  <a:srgbClr val="FFFF00"/>
                </a:solidFill>
              </a:rPr>
              <a:t>Direct  Anterior  Approach  THR  History</a:t>
            </a:r>
            <a:endParaRPr lang="en-US" sz="3600" dirty="0">
              <a:solidFill>
                <a:srgbClr val="FFFF00"/>
              </a:solidFill>
            </a:endParaRPr>
          </a:p>
        </p:txBody>
      </p:sp>
      <p:sp>
        <p:nvSpPr>
          <p:cNvPr id="3" name="Subtitle 2"/>
          <p:cNvSpPr>
            <a:spLocks noGrp="1"/>
          </p:cNvSpPr>
          <p:nvPr>
            <p:ph type="subTitle" idx="1"/>
          </p:nvPr>
        </p:nvSpPr>
        <p:spPr>
          <a:xfrm>
            <a:off x="4994178" y="2030941"/>
            <a:ext cx="3581400" cy="1752600"/>
          </a:xfrm>
        </p:spPr>
        <p:txBody>
          <a:bodyPr>
            <a:normAutofit/>
          </a:bodyPr>
          <a:lstStyle/>
          <a:p>
            <a:r>
              <a:rPr lang="en-US" dirty="0"/>
              <a:t>First described by Carl </a:t>
            </a:r>
            <a:r>
              <a:rPr lang="en-US" dirty="0" err="1"/>
              <a:t>Hueter</a:t>
            </a:r>
            <a:r>
              <a:rPr lang="en-US" dirty="0"/>
              <a:t> in Germany in </a:t>
            </a:r>
            <a:r>
              <a:rPr lang="en-US" dirty="0" smtClean="0"/>
              <a:t>~ 1881</a:t>
            </a:r>
            <a:endParaRPr lang="en-US" dirty="0">
              <a:solidFill>
                <a:schemeClr val="tx1"/>
              </a:solidFill>
            </a:endParaRPr>
          </a:p>
        </p:txBody>
      </p:sp>
      <p:sp>
        <p:nvSpPr>
          <p:cNvPr id="4" name="TextBox 3"/>
          <p:cNvSpPr txBox="1"/>
          <p:nvPr/>
        </p:nvSpPr>
        <p:spPr>
          <a:xfrm>
            <a:off x="1360587" y="5474118"/>
            <a:ext cx="7267182" cy="738664"/>
          </a:xfrm>
          <a:prstGeom prst="rect">
            <a:avLst/>
          </a:prstGeom>
          <a:noFill/>
        </p:spPr>
        <p:txBody>
          <a:bodyPr wrap="square" rtlCol="0">
            <a:spAutoFit/>
          </a:bodyPr>
          <a:lstStyle/>
          <a:p>
            <a:pPr marL="228600" lvl="0" indent="-228600"/>
            <a:r>
              <a:rPr lang="en-US" sz="1200" dirty="0" err="1" smtClean="0"/>
              <a:t>Hueter</a:t>
            </a:r>
            <a:r>
              <a:rPr lang="en-US" sz="1200" dirty="0"/>
              <a:t>, C.  </a:t>
            </a:r>
            <a:r>
              <a:rPr lang="en-US" sz="1200" dirty="0" err="1"/>
              <a:t>Fünfte</a:t>
            </a:r>
            <a:r>
              <a:rPr lang="en-US" sz="1200" dirty="0"/>
              <a:t> </a:t>
            </a:r>
            <a:r>
              <a:rPr lang="en-US" sz="1200" dirty="0" err="1"/>
              <a:t>abtheilung</a:t>
            </a:r>
            <a:r>
              <a:rPr lang="en-US" sz="1200" dirty="0"/>
              <a:t>:  die </a:t>
            </a:r>
            <a:r>
              <a:rPr lang="en-US" sz="1200" dirty="0" err="1"/>
              <a:t>verletzung</a:t>
            </a:r>
            <a:r>
              <a:rPr lang="en-US" sz="1200" dirty="0"/>
              <a:t> und </a:t>
            </a:r>
            <a:r>
              <a:rPr lang="en-US" sz="1200" dirty="0" err="1"/>
              <a:t>krankheiten</a:t>
            </a:r>
            <a:r>
              <a:rPr lang="en-US" sz="1200" dirty="0"/>
              <a:t> des </a:t>
            </a:r>
            <a:r>
              <a:rPr lang="en-US" sz="1200" dirty="0" err="1"/>
              <a:t>hüftgelenkes</a:t>
            </a:r>
            <a:r>
              <a:rPr lang="en-US" sz="1200" dirty="0"/>
              <a:t> , </a:t>
            </a:r>
            <a:r>
              <a:rPr lang="en-US" sz="1200" dirty="0" err="1"/>
              <a:t>neunundzwanzigstes</a:t>
            </a:r>
            <a:r>
              <a:rPr lang="en-US" sz="1200" dirty="0"/>
              <a:t> </a:t>
            </a:r>
            <a:r>
              <a:rPr lang="en-US" sz="1200" dirty="0" err="1"/>
              <a:t>capitel</a:t>
            </a:r>
            <a:r>
              <a:rPr lang="en-US" sz="1200" dirty="0"/>
              <a:t>. </a:t>
            </a:r>
            <a:endParaRPr lang="en-US" sz="1200" dirty="0" smtClean="0"/>
          </a:p>
          <a:p>
            <a:pPr marL="228600" lvl="0" indent="-228600"/>
            <a:r>
              <a:rPr lang="en-US" sz="1200" dirty="0" smtClean="0"/>
              <a:t> </a:t>
            </a:r>
            <a:r>
              <a:rPr lang="en-US" sz="1200" dirty="0"/>
              <a:t>In:  </a:t>
            </a:r>
            <a:r>
              <a:rPr lang="en-US" sz="1200" dirty="0" err="1"/>
              <a:t>Hueter</a:t>
            </a:r>
            <a:r>
              <a:rPr lang="en-US" sz="1200" dirty="0"/>
              <a:t> C, editor.  </a:t>
            </a:r>
            <a:r>
              <a:rPr lang="en-US" sz="1200" dirty="0" err="1"/>
              <a:t>Grundriss</a:t>
            </a:r>
            <a:r>
              <a:rPr lang="en-US" sz="1200" dirty="0"/>
              <a:t> </a:t>
            </a:r>
            <a:r>
              <a:rPr lang="en-US" sz="1200" dirty="0" err="1"/>
              <a:t>der</a:t>
            </a:r>
            <a:r>
              <a:rPr lang="en-US" sz="1200" dirty="0"/>
              <a:t> </a:t>
            </a:r>
            <a:r>
              <a:rPr lang="en-US" sz="1200" dirty="0" err="1"/>
              <a:t>chirurgie</a:t>
            </a:r>
            <a:r>
              <a:rPr lang="en-US" sz="1200" dirty="0"/>
              <a:t>.  2</a:t>
            </a:r>
            <a:r>
              <a:rPr lang="en-US" sz="1200" baseline="30000" dirty="0"/>
              <a:t>nd</a:t>
            </a:r>
            <a:r>
              <a:rPr lang="en-US" sz="1200" dirty="0"/>
              <a:t> edition.  Leipzig;  FCW Vogel;  </a:t>
            </a:r>
            <a:r>
              <a:rPr lang="en-US" sz="1200" dirty="0" smtClean="0"/>
              <a:t>1882. </a:t>
            </a:r>
            <a:r>
              <a:rPr lang="en-US" sz="1200" dirty="0"/>
              <a:t>P 129-200.</a:t>
            </a:r>
          </a:p>
          <a:p>
            <a:endParaRPr lang="en-US" dirty="0"/>
          </a:p>
        </p:txBody>
      </p:sp>
      <p:pic>
        <p:nvPicPr>
          <p:cNvPr id="1026" name="Picture 2"/>
          <p:cNvPicPr>
            <a:picLocks noChangeAspect="1" noChangeArrowheads="1"/>
          </p:cNvPicPr>
          <p:nvPr/>
        </p:nvPicPr>
        <p:blipFill>
          <a:blip r:embed="rId2" cstate="print"/>
          <a:srcRect l="2000" r="6000"/>
          <a:stretch>
            <a:fillRect/>
          </a:stretch>
        </p:blipFill>
        <p:spPr bwMode="auto">
          <a:xfrm>
            <a:off x="719722" y="962638"/>
            <a:ext cx="3505200" cy="4543215"/>
          </a:xfrm>
          <a:prstGeom prst="rect">
            <a:avLst/>
          </a:prstGeom>
          <a:noFill/>
          <a:ln w="9525">
            <a:noFill/>
            <a:miter lim="800000"/>
            <a:headEnd/>
            <a:tailEnd/>
          </a:ln>
        </p:spPr>
      </p:pic>
    </p:spTree>
    <p:extLst>
      <p:ext uri="{BB962C8B-B14F-4D97-AF65-F5344CB8AC3E}">
        <p14:creationId xmlns:p14="http://schemas.microsoft.com/office/powerpoint/2010/main" val="4172192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dirty="0" smtClean="0">
                <a:effectLst/>
              </a:rPr>
              <a:t>ANTERIOR HIP</a:t>
            </a:r>
          </a:p>
        </p:txBody>
      </p:sp>
      <p:sp>
        <p:nvSpPr>
          <p:cNvPr id="49154" name="Rectangle 3"/>
          <p:cNvSpPr>
            <a:spLocks noGrp="1" noChangeArrowheads="1"/>
          </p:cNvSpPr>
          <p:nvPr>
            <p:ph type="body" idx="1"/>
          </p:nvPr>
        </p:nvSpPr>
        <p:spPr>
          <a:xfrm>
            <a:off x="1219200" y="2362200"/>
            <a:ext cx="8229600" cy="4495800"/>
          </a:xfrm>
        </p:spPr>
        <p:txBody>
          <a:bodyPr/>
          <a:lstStyle/>
          <a:p>
            <a:r>
              <a:rPr lang="en-US" dirty="0" smtClean="0">
                <a:effectLst/>
              </a:rPr>
              <a:t>ADVANTAGES</a:t>
            </a:r>
          </a:p>
          <a:p>
            <a:pPr lvl="1"/>
            <a:r>
              <a:rPr lang="en-US" sz="3200" dirty="0" smtClean="0">
                <a:effectLst/>
              </a:rPr>
              <a:t>LEG LENGTHS</a:t>
            </a:r>
          </a:p>
          <a:p>
            <a:pPr lvl="1"/>
            <a:r>
              <a:rPr lang="en-US" sz="3200" dirty="0" smtClean="0">
                <a:effectLst/>
              </a:rPr>
              <a:t>STABILITY</a:t>
            </a:r>
          </a:p>
          <a:p>
            <a:pPr lvl="1"/>
            <a:r>
              <a:rPr lang="en-US" sz="3200" dirty="0" smtClean="0">
                <a:effectLst/>
              </a:rPr>
              <a:t>LESS MUSCLE DAMAGE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772400" cy="1143000"/>
          </a:xfrm>
        </p:spPr>
        <p:txBody>
          <a:bodyPr/>
          <a:lstStyle/>
          <a:p>
            <a:r>
              <a:rPr lang="en-US" dirty="0" smtClean="0"/>
              <a:t>ANTERIOR HIP REPLACEMENT</a:t>
            </a:r>
            <a:br>
              <a:rPr lang="en-US" dirty="0" smtClean="0"/>
            </a:br>
            <a:r>
              <a:rPr lang="en-US" dirty="0" smtClean="0"/>
              <a:t>-------THE TABLE--------</a:t>
            </a:r>
            <a:endParaRPr lang="en-US" dirty="0"/>
          </a:p>
        </p:txBody>
      </p:sp>
      <p:pic>
        <p:nvPicPr>
          <p:cNvPr id="6" name="Content Placeholder 5" descr="table_banquet_8ft.jpg"/>
          <p:cNvPicPr>
            <a:picLocks noGrp="1" noChangeAspect="1"/>
          </p:cNvPicPr>
          <p:nvPr>
            <p:ph idx="1"/>
          </p:nvPr>
        </p:nvPicPr>
        <p:blipFill>
          <a:blip r:embed="rId2" cstate="print"/>
          <a:stretch>
            <a:fillRect/>
          </a:stretch>
        </p:blipFill>
        <p:spPr>
          <a:xfrm>
            <a:off x="2575560" y="1981200"/>
            <a:ext cx="4240530" cy="4114800"/>
          </a:xfrm>
        </p:spPr>
      </p:pic>
      <p:sp>
        <p:nvSpPr>
          <p:cNvPr id="4" name="Date Placeholder 3"/>
          <p:cNvSpPr>
            <a:spLocks noGrp="1"/>
          </p:cNvSpPr>
          <p:nvPr>
            <p:ph type="dt" sz="half" idx="10"/>
          </p:nvPr>
        </p:nvSpPr>
        <p:spPr/>
        <p:txBody>
          <a:bodyPr/>
          <a:lstStyle/>
          <a:p>
            <a:pPr>
              <a:defRPr/>
            </a:pPr>
            <a:fld id="{8AEB4DA2-B857-414B-AD1C-CD5D6DE818B6}" type="datetime4">
              <a:rPr lang="en-US" smtClean="0"/>
              <a:pPr>
                <a:defRPr/>
              </a:pPr>
              <a:t>April 29, 2018</a:t>
            </a:fld>
            <a:endParaRPr lang="en-US" dirty="0">
              <a:latin typeface="Times"/>
            </a:endParaRPr>
          </a:p>
        </p:txBody>
      </p:sp>
      <p:sp>
        <p:nvSpPr>
          <p:cNvPr id="5" name="Slide Number Placeholder 4"/>
          <p:cNvSpPr>
            <a:spLocks noGrp="1"/>
          </p:cNvSpPr>
          <p:nvPr>
            <p:ph type="sldNum" sz="quarter" idx="12"/>
          </p:nvPr>
        </p:nvSpPr>
        <p:spPr/>
        <p:txBody>
          <a:bodyPr/>
          <a:lstStyle/>
          <a:p>
            <a:pPr>
              <a:defRPr/>
            </a:pPr>
            <a:fld id="{0A331393-2155-4D59-84C5-C34E4CA73608}" type="slidenum">
              <a:rPr lang="en-US" smtClean="0"/>
              <a:pPr>
                <a:defRPr/>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 jbjs coverpage.PNG"/>
          <p:cNvPicPr>
            <a:picLocks noChangeAspect="1"/>
          </p:cNvPicPr>
          <p:nvPr/>
        </p:nvPicPr>
        <p:blipFill>
          <a:blip r:embed="rId2" cstate="print"/>
          <a:stretch>
            <a:fillRect/>
          </a:stretch>
        </p:blipFill>
        <p:spPr>
          <a:xfrm>
            <a:off x="2286000" y="152400"/>
            <a:ext cx="4504267" cy="54617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SIBLEY HOSPITAL JOINT REPLACEMENT CENTER</a:t>
            </a:r>
            <a:endParaRPr lang="en-US" dirty="0"/>
          </a:p>
        </p:txBody>
      </p:sp>
      <p:sp>
        <p:nvSpPr>
          <p:cNvPr id="3" name="Content Placeholder 2"/>
          <p:cNvSpPr>
            <a:spLocks noGrp="1"/>
          </p:cNvSpPr>
          <p:nvPr>
            <p:ph idx="1"/>
          </p:nvPr>
        </p:nvSpPr>
        <p:spPr/>
        <p:txBody>
          <a:bodyPr/>
          <a:lstStyle/>
          <a:p>
            <a:r>
              <a:rPr lang="en-US" dirty="0" smtClean="0"/>
              <a:t>TEAM APPROACH</a:t>
            </a:r>
          </a:p>
          <a:p>
            <a:pPr lvl="1"/>
            <a:r>
              <a:rPr lang="en-US" dirty="0" smtClean="0"/>
              <a:t>ORTHOPAEDIC SURGEON</a:t>
            </a:r>
          </a:p>
          <a:p>
            <a:pPr lvl="1"/>
            <a:r>
              <a:rPr lang="en-US" dirty="0" smtClean="0"/>
              <a:t>NURSE NAVIGATOR</a:t>
            </a:r>
          </a:p>
          <a:p>
            <a:pPr lvl="1"/>
            <a:r>
              <a:rPr lang="en-US" dirty="0" smtClean="0"/>
              <a:t>PROGRAM COORDINATOR</a:t>
            </a:r>
          </a:p>
          <a:p>
            <a:pPr lvl="1"/>
            <a:r>
              <a:rPr lang="en-US" dirty="0" smtClean="0"/>
              <a:t>INTERNIST, FAMILY MD, CARDIOLOGIST</a:t>
            </a:r>
          </a:p>
          <a:p>
            <a:pPr lvl="1"/>
            <a:r>
              <a:rPr lang="en-US" dirty="0" smtClean="0"/>
              <a:t>ANESTHESIA</a:t>
            </a:r>
          </a:p>
          <a:p>
            <a:pPr lvl="1"/>
            <a:r>
              <a:rPr lang="en-US" dirty="0" smtClean="0"/>
              <a:t>NURSE TRIAGE UNIT</a:t>
            </a:r>
            <a:endParaRPr lang="en-US" dirty="0"/>
          </a:p>
        </p:txBody>
      </p:sp>
      <p:sp>
        <p:nvSpPr>
          <p:cNvPr id="4" name="Date Placeholder 3"/>
          <p:cNvSpPr>
            <a:spLocks noGrp="1"/>
          </p:cNvSpPr>
          <p:nvPr>
            <p:ph type="dt" sz="half" idx="10"/>
          </p:nvPr>
        </p:nvSpPr>
        <p:spPr/>
        <p:txBody>
          <a:bodyPr/>
          <a:lstStyle/>
          <a:p>
            <a:pPr>
              <a:defRPr/>
            </a:pPr>
            <a:r>
              <a:rPr lang="en-US" dirty="0" smtClean="0"/>
              <a:t>JAN 18, 2012</a:t>
            </a:r>
            <a:endParaRPr lang="en-US" dirty="0">
              <a:latin typeface="Times"/>
            </a:endParaRPr>
          </a:p>
        </p:txBody>
      </p:sp>
      <p:sp>
        <p:nvSpPr>
          <p:cNvPr id="5" name="Slide Number Placeholder 4"/>
          <p:cNvSpPr>
            <a:spLocks noGrp="1"/>
          </p:cNvSpPr>
          <p:nvPr>
            <p:ph type="sldNum" sz="quarter" idx="12"/>
          </p:nvPr>
        </p:nvSpPr>
        <p:spPr/>
        <p:txBody>
          <a:bodyPr/>
          <a:lstStyle/>
          <a:p>
            <a:pPr>
              <a:defRPr/>
            </a:pPr>
            <a:fld id="{0A331393-2155-4D59-84C5-C34E4CA73608}"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Figure 1"/>
          <p:cNvPicPr>
            <a:picLocks noChangeAspect="1" noChangeArrowheads="1"/>
          </p:cNvPicPr>
          <p:nvPr/>
        </p:nvPicPr>
        <p:blipFill>
          <a:blip r:embed="rId2" cstate="print"/>
          <a:srcRect/>
          <a:stretch>
            <a:fillRect/>
          </a:stretch>
        </p:blipFill>
        <p:spPr bwMode="auto">
          <a:xfrm>
            <a:off x="566738" y="1095375"/>
            <a:ext cx="8010525" cy="4667250"/>
          </a:xfrm>
          <a:prstGeom prst="rect">
            <a:avLst/>
          </a:prstGeom>
          <a:noFill/>
          <a:ln w="38100">
            <a:solidFill>
              <a:srgbClr val="996633"/>
            </a:solidFill>
            <a:miter lim="800000"/>
            <a:headEnd/>
            <a:tailEnd/>
          </a:ln>
        </p:spPr>
      </p:pic>
      <p:sp>
        <p:nvSpPr>
          <p:cNvPr id="302083" name="Text Box 3"/>
          <p:cNvSpPr txBox="1">
            <a:spLocks noChangeArrowheads="1"/>
          </p:cNvSpPr>
          <p:nvPr/>
        </p:nvSpPr>
        <p:spPr bwMode="auto">
          <a:xfrm>
            <a:off x="1828800" y="0"/>
            <a:ext cx="6477000" cy="946150"/>
          </a:xfrm>
          <a:prstGeom prst="rect">
            <a:avLst/>
          </a:prstGeom>
          <a:noFill/>
          <a:ln w="9525">
            <a:noFill/>
            <a:miter lim="800000"/>
            <a:headEnd/>
            <a:tailEnd/>
          </a:ln>
          <a:effectLst>
            <a:outerShdw dist="12698" dir="2700000" algn="ctr" rotWithShape="0">
              <a:schemeClr val="bg2">
                <a:alpha val="99962"/>
              </a:schemeClr>
            </a:outerShdw>
          </a:effectLst>
        </p:spPr>
        <p:txBody>
          <a:bodyPr>
            <a:spAutoFit/>
          </a:bodyPr>
          <a:lstStyle/>
          <a:p>
            <a:pPr algn="ctr">
              <a:buFont typeface="Wingdings" pitchFamily="2" charset="2"/>
              <a:buNone/>
            </a:pPr>
            <a:r>
              <a:rPr lang="en-US" sz="2800" dirty="0"/>
              <a:t>Creatine Kinase Differences between Anterior and Posterior MIS THA</a:t>
            </a:r>
          </a:p>
        </p:txBody>
      </p:sp>
      <p:sp>
        <p:nvSpPr>
          <p:cNvPr id="302084" name="AutoShape 4"/>
          <p:cNvSpPr>
            <a:spLocks noChangeArrowheads="1"/>
          </p:cNvSpPr>
          <p:nvPr/>
        </p:nvSpPr>
        <p:spPr bwMode="auto">
          <a:xfrm>
            <a:off x="1600200" y="3200400"/>
            <a:ext cx="1219200" cy="2057400"/>
          </a:xfrm>
          <a:prstGeom prst="roundRect">
            <a:avLst>
              <a:gd name="adj" fmla="val 16667"/>
            </a:avLst>
          </a:prstGeom>
          <a:noFill/>
          <a:ln w="38100">
            <a:solidFill>
              <a:schemeClr val="tx1"/>
            </a:solidFill>
            <a:round/>
            <a:headEnd/>
            <a:tailEnd/>
          </a:ln>
          <a:effectLst>
            <a:outerShdw dist="12698" dir="2700000" algn="ctr" rotWithShape="0">
              <a:schemeClr val="bg2">
                <a:alpha val="99962"/>
              </a:schemeClr>
            </a:outerShdw>
          </a:effectLst>
        </p:spPr>
        <p:txBody>
          <a:bodyPr wrap="none" anchor="ctr"/>
          <a:lstStyle/>
          <a:p>
            <a:endParaRPr lang="en-US" dirty="0"/>
          </a:p>
        </p:txBody>
      </p:sp>
      <p:sp>
        <p:nvSpPr>
          <p:cNvPr id="302085" name="AutoShape 5"/>
          <p:cNvSpPr>
            <a:spLocks noChangeArrowheads="1"/>
          </p:cNvSpPr>
          <p:nvPr/>
        </p:nvSpPr>
        <p:spPr bwMode="auto">
          <a:xfrm>
            <a:off x="6400800" y="1600200"/>
            <a:ext cx="1219200" cy="3581400"/>
          </a:xfrm>
          <a:prstGeom prst="roundRect">
            <a:avLst>
              <a:gd name="adj" fmla="val 16667"/>
            </a:avLst>
          </a:prstGeom>
          <a:noFill/>
          <a:ln w="38100">
            <a:solidFill>
              <a:schemeClr val="tx1"/>
            </a:solidFill>
            <a:round/>
            <a:headEnd/>
            <a:tailEnd/>
          </a:ln>
          <a:effectLst>
            <a:outerShdw dist="12698" dir="2700000" algn="ctr" rotWithShape="0">
              <a:schemeClr val="bg2">
                <a:alpha val="99962"/>
              </a:schemeClr>
            </a:outerShdw>
          </a:effectLst>
        </p:spPr>
        <p:txBody>
          <a:bodyPr wrap="none" anchor="ctr"/>
          <a:lstStyle/>
          <a:p>
            <a:endParaRPr lang="en-US" dirty="0"/>
          </a:p>
        </p:txBody>
      </p:sp>
      <p:sp>
        <p:nvSpPr>
          <p:cNvPr id="302086" name="AutoShape 6"/>
          <p:cNvSpPr>
            <a:spLocks noChangeArrowheads="1"/>
          </p:cNvSpPr>
          <p:nvPr/>
        </p:nvSpPr>
        <p:spPr bwMode="auto">
          <a:xfrm>
            <a:off x="4800600" y="2438400"/>
            <a:ext cx="1219200" cy="2743200"/>
          </a:xfrm>
          <a:prstGeom prst="roundRect">
            <a:avLst>
              <a:gd name="adj" fmla="val 16667"/>
            </a:avLst>
          </a:prstGeom>
          <a:noFill/>
          <a:ln w="38100">
            <a:solidFill>
              <a:schemeClr val="tx1"/>
            </a:solidFill>
            <a:round/>
            <a:headEnd/>
            <a:tailEnd/>
          </a:ln>
          <a:effectLst>
            <a:outerShdw dist="12698" dir="2700000" algn="ctr" rotWithShape="0">
              <a:schemeClr val="bg2">
                <a:alpha val="99962"/>
              </a:schemeClr>
            </a:outerShdw>
          </a:effectLst>
        </p:spPr>
        <p:txBody>
          <a:bodyPr wrap="none" anchor="ctr"/>
          <a:lstStyle/>
          <a:p>
            <a:endParaRPr lang="en-US" dirty="0"/>
          </a:p>
        </p:txBody>
      </p:sp>
      <p:sp>
        <p:nvSpPr>
          <p:cNvPr id="302087" name="Text Box 7"/>
          <p:cNvSpPr txBox="1">
            <a:spLocks noChangeArrowheads="1"/>
          </p:cNvSpPr>
          <p:nvPr/>
        </p:nvSpPr>
        <p:spPr bwMode="auto">
          <a:xfrm>
            <a:off x="1828800" y="5257800"/>
            <a:ext cx="785813" cy="457200"/>
          </a:xfrm>
          <a:prstGeom prst="rect">
            <a:avLst/>
          </a:prstGeom>
          <a:noFill/>
          <a:ln w="9525">
            <a:noFill/>
            <a:miter lim="800000"/>
            <a:headEnd/>
            <a:tailEnd/>
          </a:ln>
          <a:effectLst>
            <a:outerShdw dist="12698" dir="2700000" algn="ctr" rotWithShape="0">
              <a:schemeClr val="bg2">
                <a:alpha val="99962"/>
              </a:schemeClr>
            </a:outerShdw>
          </a:effectLst>
        </p:spPr>
        <p:txBody>
          <a:bodyPr wrap="none">
            <a:spAutoFit/>
          </a:bodyPr>
          <a:lstStyle/>
          <a:p>
            <a:pPr>
              <a:buFont typeface="Wingdings" pitchFamily="2" charset="2"/>
              <a:buNone/>
            </a:pPr>
            <a:r>
              <a:rPr lang="en-US" dirty="0">
                <a:solidFill>
                  <a:schemeClr val="tx1"/>
                </a:solidFill>
              </a:rPr>
              <a:t>5.5X</a:t>
            </a:r>
          </a:p>
        </p:txBody>
      </p:sp>
      <p:sp>
        <p:nvSpPr>
          <p:cNvPr id="302088" name="Text Box 8"/>
          <p:cNvSpPr txBox="1">
            <a:spLocks noChangeArrowheads="1"/>
          </p:cNvSpPr>
          <p:nvPr/>
        </p:nvSpPr>
        <p:spPr bwMode="auto">
          <a:xfrm>
            <a:off x="5029200" y="5257800"/>
            <a:ext cx="785813" cy="457200"/>
          </a:xfrm>
          <a:prstGeom prst="rect">
            <a:avLst/>
          </a:prstGeom>
          <a:noFill/>
          <a:ln w="9525">
            <a:noFill/>
            <a:miter lim="800000"/>
            <a:headEnd/>
            <a:tailEnd/>
          </a:ln>
          <a:effectLst>
            <a:outerShdw dist="12698" dir="2700000" algn="ctr" rotWithShape="0">
              <a:schemeClr val="bg2">
                <a:alpha val="99962"/>
              </a:schemeClr>
            </a:outerShdw>
          </a:effectLst>
        </p:spPr>
        <p:txBody>
          <a:bodyPr wrap="none">
            <a:spAutoFit/>
          </a:bodyPr>
          <a:lstStyle/>
          <a:p>
            <a:pPr>
              <a:buFont typeface="Wingdings" pitchFamily="2" charset="2"/>
              <a:buNone/>
            </a:pPr>
            <a:r>
              <a:rPr lang="en-US" dirty="0">
                <a:solidFill>
                  <a:schemeClr val="tx1"/>
                </a:solidFill>
              </a:rPr>
              <a:t>1.4X</a:t>
            </a:r>
          </a:p>
        </p:txBody>
      </p:sp>
      <p:sp>
        <p:nvSpPr>
          <p:cNvPr id="302089" name="Text Box 9"/>
          <p:cNvSpPr txBox="1">
            <a:spLocks noChangeArrowheads="1"/>
          </p:cNvSpPr>
          <p:nvPr/>
        </p:nvSpPr>
        <p:spPr bwMode="auto">
          <a:xfrm>
            <a:off x="6705600" y="5257800"/>
            <a:ext cx="785813" cy="457200"/>
          </a:xfrm>
          <a:prstGeom prst="rect">
            <a:avLst/>
          </a:prstGeom>
          <a:noFill/>
          <a:ln w="9525">
            <a:noFill/>
            <a:miter lim="800000"/>
            <a:headEnd/>
            <a:tailEnd/>
          </a:ln>
          <a:effectLst>
            <a:outerShdw dist="12698" dir="2700000" algn="ctr" rotWithShape="0">
              <a:schemeClr val="bg2">
                <a:alpha val="99962"/>
              </a:schemeClr>
            </a:outerShdw>
          </a:effectLst>
        </p:spPr>
        <p:txBody>
          <a:bodyPr wrap="none">
            <a:spAutoFit/>
          </a:bodyPr>
          <a:lstStyle/>
          <a:p>
            <a:pPr>
              <a:buFont typeface="Wingdings" pitchFamily="2" charset="2"/>
              <a:buNone/>
            </a:pPr>
            <a:r>
              <a:rPr lang="en-US" dirty="0">
                <a:solidFill>
                  <a:schemeClr val="tx1"/>
                </a:solidFill>
              </a:rPr>
              <a:t>1.8X</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14400"/>
          </a:xfrm>
        </p:spPr>
        <p:txBody>
          <a:bodyPr/>
          <a:lstStyle/>
          <a:p>
            <a:r>
              <a:rPr lang="en-US" dirty="0" smtClean="0"/>
              <a:t>DAA-TABLE-LESS</a:t>
            </a:r>
            <a:endParaRPr lang="en-US" dirty="0"/>
          </a:p>
        </p:txBody>
      </p:sp>
      <p:sp>
        <p:nvSpPr>
          <p:cNvPr id="3" name="Content Placeholder 2"/>
          <p:cNvSpPr>
            <a:spLocks noGrp="1"/>
          </p:cNvSpPr>
          <p:nvPr>
            <p:ph idx="1"/>
          </p:nvPr>
        </p:nvSpPr>
        <p:spPr/>
        <p:txBody>
          <a:bodyPr/>
          <a:lstStyle/>
          <a:p>
            <a:r>
              <a:rPr lang="en-US" dirty="0" smtClean="0"/>
              <a:t>BETTER FUNCTIONAL SCORES</a:t>
            </a:r>
          </a:p>
          <a:p>
            <a:pPr lvl="1"/>
            <a:r>
              <a:rPr lang="en-US" dirty="0" smtClean="0"/>
              <a:t>RESTREPO  ET AL,  J OF A, 2010</a:t>
            </a:r>
          </a:p>
          <a:p>
            <a:pPr lvl="1"/>
            <a:r>
              <a:rPr lang="en-US" dirty="0" smtClean="0"/>
              <a:t>PROSPECTIVE FUNCTIONAL OUTCOMES OF DAA VERSUS DIRECT LATERAL</a:t>
            </a:r>
          </a:p>
          <a:p>
            <a:pPr lvl="1"/>
            <a:r>
              <a:rPr lang="en-US" dirty="0" smtClean="0"/>
              <a:t>UP TO 2 YRS DAA HAD BETTER FUNCTION SCORES ON SHORT SF-36 AND WOMAC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p:spPr>
        <p:txBody>
          <a:bodyPr>
            <a:normAutofit/>
          </a:bodyPr>
          <a:lstStyle/>
          <a:p>
            <a:pPr eaLnBrk="1" hangingPunct="1">
              <a:defRPr/>
            </a:pPr>
            <a:r>
              <a:rPr lang="en-US" dirty="0" smtClean="0"/>
              <a:t>    ACTIVITIES AFTER SURGERY</a:t>
            </a:r>
            <a:endParaRPr lang="en-US" dirty="0"/>
          </a:p>
        </p:txBody>
      </p:sp>
      <p:sp>
        <p:nvSpPr>
          <p:cNvPr id="3" name="Content Placeholder 2"/>
          <p:cNvSpPr>
            <a:spLocks noGrp="1"/>
          </p:cNvSpPr>
          <p:nvPr>
            <p:ph idx="1"/>
          </p:nvPr>
        </p:nvSpPr>
        <p:spPr>
          <a:xfrm>
            <a:off x="1371600" y="2057400"/>
            <a:ext cx="8229600" cy="4495800"/>
          </a:xfrm>
        </p:spPr>
        <p:txBody>
          <a:bodyPr/>
          <a:lstStyle/>
          <a:p>
            <a:pPr eaLnBrk="1" hangingPunct="1">
              <a:defRPr/>
            </a:pPr>
            <a:r>
              <a:rPr lang="en-US" dirty="0" smtClean="0"/>
              <a:t>WALKING/HIKING</a:t>
            </a:r>
          </a:p>
          <a:p>
            <a:pPr eaLnBrk="1" hangingPunct="1">
              <a:defRPr/>
            </a:pPr>
            <a:r>
              <a:rPr lang="en-US" dirty="0" smtClean="0"/>
              <a:t>SWIMMING</a:t>
            </a:r>
          </a:p>
          <a:p>
            <a:pPr eaLnBrk="1" hangingPunct="1">
              <a:defRPr/>
            </a:pPr>
            <a:r>
              <a:rPr lang="en-US" dirty="0" smtClean="0"/>
              <a:t>TENNIS</a:t>
            </a:r>
          </a:p>
          <a:p>
            <a:pPr eaLnBrk="1" hangingPunct="1">
              <a:defRPr/>
            </a:pPr>
            <a:r>
              <a:rPr lang="en-US" dirty="0" smtClean="0"/>
              <a:t>GOLF</a:t>
            </a:r>
          </a:p>
          <a:p>
            <a:pPr eaLnBrk="1" hangingPunct="1">
              <a:defRPr/>
            </a:pPr>
            <a:r>
              <a:rPr lang="en-US" dirty="0" smtClean="0"/>
              <a:t>AEROBICS</a:t>
            </a:r>
          </a:p>
          <a:p>
            <a:pPr eaLnBrk="1" hangingPunct="1">
              <a:defRPr/>
            </a:pPr>
            <a:r>
              <a:rPr lang="en-US" dirty="0" smtClean="0"/>
              <a:t>FITNESS</a:t>
            </a:r>
          </a:p>
          <a:p>
            <a:pPr eaLnBrk="1" hangingPunct="1">
              <a:defRPr/>
            </a:pPr>
            <a:r>
              <a:rPr lang="en-US" dirty="0" smtClean="0"/>
              <a:t>SKIING*</a:t>
            </a:r>
          </a:p>
          <a:p>
            <a:pPr eaLnBrk="1" hangingPunct="1">
              <a:defRPr/>
            </a:pPr>
            <a:r>
              <a:rPr lang="en-US" dirty="0" smtClean="0"/>
              <a:t>BIKING</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990600" y="4495800"/>
            <a:ext cx="7407275" cy="1752600"/>
          </a:xfrm>
        </p:spPr>
        <p:txBody>
          <a:bodyPr/>
          <a:lstStyle/>
          <a:p>
            <a:pPr eaLnBrk="1" hangingPunct="1">
              <a:defRPr/>
            </a:pPr>
            <a:endParaRPr lang="en-US" dirty="0" smtClean="0"/>
          </a:p>
          <a:p>
            <a:pPr eaLnBrk="1" hangingPunct="1">
              <a:defRPr/>
            </a:pPr>
            <a:r>
              <a:rPr lang="en-US" dirty="0" smtClean="0"/>
              <a:t>25 + YRS IN MOST CIRCUMSTANCES</a:t>
            </a:r>
            <a:endParaRPr lang="en-US" dirty="0"/>
          </a:p>
        </p:txBody>
      </p:sp>
      <p:sp>
        <p:nvSpPr>
          <p:cNvPr id="4" name="Title 3"/>
          <p:cNvSpPr>
            <a:spLocks noGrp="1"/>
          </p:cNvSpPr>
          <p:nvPr>
            <p:ph type="ctrTitle" sz="quarter"/>
          </p:nvPr>
        </p:nvSpPr>
        <p:spPr>
          <a:xfrm>
            <a:off x="685800" y="3276600"/>
            <a:ext cx="7800975" cy="1143000"/>
          </a:xfrm>
        </p:spPr>
        <p:txBody>
          <a:bodyPr>
            <a:normAutofit fontScale="90000"/>
          </a:bodyPr>
          <a:lstStyle/>
          <a:p>
            <a:pPr eaLnBrk="1" hangingPunct="1">
              <a:defRPr/>
            </a:pPr>
            <a:r>
              <a:rPr lang="en-US" dirty="0" smtClean="0"/>
              <a:t>HOW LONG WILL  A  TOTAL JOINT REPLACEMENT LAST?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p:spPr>
        <p:txBody>
          <a:bodyPr/>
          <a:lstStyle/>
          <a:p>
            <a:pPr eaLnBrk="1" hangingPunct="1">
              <a:defRPr/>
            </a:pPr>
            <a:r>
              <a:rPr lang="en-US" dirty="0" smtClean="0"/>
              <a:t>   MULTIMODAL ANESTHESIA</a:t>
            </a:r>
            <a:endParaRPr lang="en-US" dirty="0"/>
          </a:p>
        </p:txBody>
      </p:sp>
      <p:sp>
        <p:nvSpPr>
          <p:cNvPr id="3" name="Content Placeholder 2"/>
          <p:cNvSpPr>
            <a:spLocks noGrp="1"/>
          </p:cNvSpPr>
          <p:nvPr>
            <p:ph idx="1"/>
          </p:nvPr>
        </p:nvSpPr>
        <p:spPr>
          <a:xfrm>
            <a:off x="609600" y="2362200"/>
            <a:ext cx="8229600" cy="4495800"/>
          </a:xfrm>
        </p:spPr>
        <p:txBody>
          <a:bodyPr/>
          <a:lstStyle/>
          <a:p>
            <a:pPr eaLnBrk="1" hangingPunct="1">
              <a:defRPr/>
            </a:pPr>
            <a:r>
              <a:rPr lang="en-US" dirty="0" smtClean="0"/>
              <a:t>ORAL MEDICINES GIVEN BEFORE SURGERY TO REDUCE PAIN AND SWELLING</a:t>
            </a:r>
          </a:p>
          <a:p>
            <a:pPr eaLnBrk="1" hangingPunct="1">
              <a:defRPr/>
            </a:pPr>
            <a:r>
              <a:rPr lang="en-US" dirty="0" smtClean="0"/>
              <a:t>LOCAL ANESTHEICS INJECTED INTO HIP/KNEE JOINT AT THE CONCLUSION OF SURGICAL PROCEDURE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97762" cy="1143000"/>
          </a:xfrm>
        </p:spPr>
        <p:txBody>
          <a:bodyPr>
            <a:normAutofit fontScale="90000"/>
          </a:bodyPr>
          <a:lstStyle/>
          <a:p>
            <a:pPr eaLnBrk="1" hangingPunct="1">
              <a:defRPr/>
            </a:pPr>
            <a:r>
              <a:rPr lang="en-US" dirty="0" smtClean="0"/>
              <a:t>PREOPERATIVE MEDICINES TO REDUCE PAIN AND SWELLING</a:t>
            </a:r>
            <a:br>
              <a:rPr lang="en-US" dirty="0" smtClean="0"/>
            </a:br>
            <a:endParaRPr lang="en-US" dirty="0"/>
          </a:p>
        </p:txBody>
      </p:sp>
      <p:sp>
        <p:nvSpPr>
          <p:cNvPr id="3" name="Content Placeholder 2"/>
          <p:cNvSpPr>
            <a:spLocks noGrp="1"/>
          </p:cNvSpPr>
          <p:nvPr>
            <p:ph idx="1"/>
          </p:nvPr>
        </p:nvSpPr>
        <p:spPr>
          <a:xfrm>
            <a:off x="457200" y="2590800"/>
            <a:ext cx="8229600" cy="4495800"/>
          </a:xfrm>
        </p:spPr>
        <p:txBody>
          <a:bodyPr/>
          <a:lstStyle/>
          <a:p>
            <a:pPr eaLnBrk="1" hangingPunct="1">
              <a:buFont typeface="Wingdings" pitchFamily="2" charset="2"/>
              <a:buNone/>
              <a:defRPr/>
            </a:pPr>
            <a:endParaRPr lang="en-US" dirty="0" smtClean="0"/>
          </a:p>
          <a:p>
            <a:pPr eaLnBrk="1" hangingPunct="1">
              <a:defRPr/>
            </a:pPr>
            <a:r>
              <a:rPr lang="en-US" dirty="0" smtClean="0"/>
              <a:t>COX-2 INHIBITORS(CELEBREX)</a:t>
            </a:r>
          </a:p>
          <a:p>
            <a:pPr eaLnBrk="1" hangingPunct="1">
              <a:defRPr/>
            </a:pPr>
            <a:r>
              <a:rPr lang="en-US" dirty="0" smtClean="0"/>
              <a:t>GABAPENTIN</a:t>
            </a:r>
            <a:endParaRPr lang="en-US" dirty="0" smtClean="0"/>
          </a:p>
          <a:p>
            <a:pPr eaLnBrk="1" hangingPunct="1">
              <a:defRPr/>
            </a:pPr>
            <a:r>
              <a:rPr lang="en-US" dirty="0" smtClean="0"/>
              <a:t>TYLENOL</a:t>
            </a:r>
          </a:p>
          <a:p>
            <a:pPr eaLnBrk="1" hangingPunct="1">
              <a:defRPr/>
            </a:pPr>
            <a:r>
              <a:rPr lang="en-US" dirty="0" smtClean="0"/>
              <a:t>MAGNISIUM</a:t>
            </a:r>
          </a:p>
          <a:p>
            <a:pPr eaLnBrk="1" hangingPunct="1">
              <a:defRPr/>
            </a:pPr>
            <a:r>
              <a:rPr lang="en-US" dirty="0" smtClean="0"/>
              <a:t>IV STEROIDS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rmAutofit fontScale="90000"/>
          </a:bodyPr>
          <a:lstStyle/>
          <a:p>
            <a:pPr eaLnBrk="1" hangingPunct="1">
              <a:defRPr/>
            </a:pPr>
            <a:r>
              <a:rPr lang="en-US" dirty="0" smtClean="0"/>
              <a:t>   LOCAL ANESTHEITIC INJECTIONS INTO KNEE/HIP</a:t>
            </a:r>
            <a:endParaRPr lang="en-US" dirty="0"/>
          </a:p>
        </p:txBody>
      </p:sp>
      <p:sp>
        <p:nvSpPr>
          <p:cNvPr id="3" name="Content Placeholder 2"/>
          <p:cNvSpPr>
            <a:spLocks noGrp="1"/>
          </p:cNvSpPr>
          <p:nvPr>
            <p:ph idx="1"/>
          </p:nvPr>
        </p:nvSpPr>
        <p:spPr>
          <a:xfrm>
            <a:off x="533400" y="2362200"/>
            <a:ext cx="8229600" cy="4495800"/>
          </a:xfrm>
        </p:spPr>
        <p:txBody>
          <a:bodyPr/>
          <a:lstStyle/>
          <a:p>
            <a:pPr eaLnBrk="1" hangingPunct="1">
              <a:defRPr/>
            </a:pPr>
            <a:endParaRPr lang="en-US" dirty="0" smtClean="0"/>
          </a:p>
          <a:p>
            <a:pPr eaLnBrk="1" hangingPunct="1">
              <a:defRPr/>
            </a:pPr>
            <a:r>
              <a:rPr lang="en-US" dirty="0" smtClean="0"/>
              <a:t>RAPIVACAINE-LONG ACTING LOCAL  ANESTHETIC</a:t>
            </a:r>
          </a:p>
          <a:p>
            <a:pPr eaLnBrk="1" hangingPunct="1">
              <a:defRPr/>
            </a:pPr>
            <a:r>
              <a:rPr lang="en-US" dirty="0" smtClean="0"/>
              <a:t>MORPHINE- REDUCE PAIN</a:t>
            </a:r>
          </a:p>
          <a:p>
            <a:pPr eaLnBrk="1" hangingPunct="1">
              <a:defRPr/>
            </a:pPr>
            <a:r>
              <a:rPr lang="en-US" dirty="0" smtClean="0"/>
              <a:t>EPINEPHRINE</a:t>
            </a:r>
          </a:p>
          <a:p>
            <a:pPr eaLnBrk="1" hangingPunct="1">
              <a:defRPr/>
            </a:pPr>
            <a:r>
              <a:rPr lang="en-US" dirty="0" smtClean="0"/>
              <a:t>TORADOL</a:t>
            </a:r>
          </a:p>
          <a:p>
            <a:pPr eaLnBrk="1" hangingPunct="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685800" y="5638800"/>
            <a:ext cx="7800975" cy="914400"/>
          </a:xfrm>
        </p:spPr>
        <p:txBody>
          <a:bodyPr/>
          <a:lstStyle/>
          <a:p>
            <a:pPr eaLnBrk="1" hangingPunct="1">
              <a:defRPr/>
            </a:pPr>
            <a:endParaRPr lang="en-US" dirty="0"/>
          </a:p>
        </p:txBody>
      </p:sp>
      <p:sp>
        <p:nvSpPr>
          <p:cNvPr id="4" name="Title 3"/>
          <p:cNvSpPr>
            <a:spLocks noGrp="1"/>
          </p:cNvSpPr>
          <p:nvPr>
            <p:ph type="ctrTitle" sz="quarter"/>
          </p:nvPr>
        </p:nvSpPr>
        <p:spPr>
          <a:xfrm>
            <a:off x="533400" y="1676400"/>
            <a:ext cx="7407275" cy="1471613"/>
          </a:xfrm>
        </p:spPr>
        <p:txBody>
          <a:bodyPr>
            <a:normAutofit fontScale="90000"/>
          </a:bodyPr>
          <a:lstStyle/>
          <a:p>
            <a:pPr eaLnBrk="1" hangingPunct="1">
              <a:defRPr/>
            </a:pPr>
            <a:r>
              <a:rPr lang="en-US" sz="3600" dirty="0" smtClean="0"/>
              <a:t>WITH MULTIMODAL THERAPY, MODERN ANESTHESIA AND MIS SURGICAL TECHNIQUES MOST PATIENTS NEED ONLY A COUPLE OF DOSES OF IM NARCOTICS; THEREAFTER MOST PATIENTS DO VERY WELL WITH ORAL AGENTS(PERCOCET OR VICODIN</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772400" cy="1143000"/>
          </a:xfrm>
        </p:spPr>
        <p:txBody>
          <a:bodyPr/>
          <a:lstStyle/>
          <a:p>
            <a:r>
              <a:rPr lang="en-US" dirty="0" smtClean="0"/>
              <a:t>ANTERIOR HIP REPLACEMENT</a:t>
            </a:r>
            <a:endParaRPr lang="en-US" dirty="0"/>
          </a:p>
        </p:txBody>
      </p:sp>
      <p:sp>
        <p:nvSpPr>
          <p:cNvPr id="3" name="Content Placeholder 2"/>
          <p:cNvSpPr>
            <a:spLocks noGrp="1"/>
          </p:cNvSpPr>
          <p:nvPr>
            <p:ph idx="1"/>
          </p:nvPr>
        </p:nvSpPr>
        <p:spPr/>
        <p:txBody>
          <a:bodyPr/>
          <a:lstStyle/>
          <a:p>
            <a:r>
              <a:rPr lang="en-US" dirty="0" smtClean="0"/>
              <a:t>FASTER RECOVERY</a:t>
            </a:r>
          </a:p>
          <a:p>
            <a:r>
              <a:rPr lang="en-US" dirty="0" smtClean="0"/>
              <a:t>LESS PAIN</a:t>
            </a:r>
          </a:p>
          <a:p>
            <a:r>
              <a:rPr lang="en-US" dirty="0" smtClean="0"/>
              <a:t>MORE STABILITY</a:t>
            </a:r>
          </a:p>
          <a:p>
            <a:r>
              <a:rPr lang="en-US" dirty="0" smtClean="0"/>
              <a:t>LESS RESTRICTIONS</a:t>
            </a:r>
          </a:p>
          <a:p>
            <a:r>
              <a:rPr lang="en-US" dirty="0" smtClean="0"/>
              <a:t>NO ADVERSE OUTCOMES</a:t>
            </a:r>
            <a:endParaRPr lang="en-US" dirty="0"/>
          </a:p>
        </p:txBody>
      </p:sp>
      <p:sp>
        <p:nvSpPr>
          <p:cNvPr id="4" name="Date Placeholder 3"/>
          <p:cNvSpPr>
            <a:spLocks noGrp="1"/>
          </p:cNvSpPr>
          <p:nvPr>
            <p:ph type="dt" sz="half" idx="10"/>
          </p:nvPr>
        </p:nvSpPr>
        <p:spPr/>
        <p:txBody>
          <a:bodyPr/>
          <a:lstStyle/>
          <a:p>
            <a:pPr>
              <a:defRPr/>
            </a:pPr>
            <a:fld id="{8AEB4DA2-B857-414B-AD1C-CD5D6DE818B6}" type="datetime4">
              <a:rPr lang="en-US" smtClean="0"/>
              <a:pPr>
                <a:defRPr/>
              </a:pPr>
              <a:t>April 29, 2018</a:t>
            </a:fld>
            <a:endParaRPr lang="en-US" dirty="0">
              <a:latin typeface="Times"/>
            </a:endParaRPr>
          </a:p>
        </p:txBody>
      </p:sp>
      <p:sp>
        <p:nvSpPr>
          <p:cNvPr id="5" name="Slide Number Placeholder 4"/>
          <p:cNvSpPr>
            <a:spLocks noGrp="1"/>
          </p:cNvSpPr>
          <p:nvPr>
            <p:ph type="sldNum" sz="quarter" idx="12"/>
          </p:nvPr>
        </p:nvSpPr>
        <p:spPr/>
        <p:txBody>
          <a:bodyPr/>
          <a:lstStyle/>
          <a:p>
            <a:pPr>
              <a:defRPr/>
            </a:pPr>
            <a:fld id="{0A331393-2155-4D59-84C5-C34E4CA73608}" type="slidenum">
              <a:rPr lang="en-US" smtClean="0"/>
              <a:pPr>
                <a:defRPr/>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24200"/>
            <a:ext cx="7772400" cy="1143000"/>
          </a:xfrm>
        </p:spPr>
        <p:txBody>
          <a:bodyPr>
            <a:normAutofit/>
          </a:bodyPr>
          <a:lstStyle/>
          <a:p>
            <a:pPr eaLnBrk="1" hangingPunct="1">
              <a:defRPr/>
            </a:pPr>
            <a:r>
              <a:rPr lang="en-US" sz="6600" dirty="0" smtClean="0"/>
              <a:t>THANK YOU!!!</a:t>
            </a:r>
            <a:endParaRPr lang="en-US" sz="6600" dirty="0"/>
          </a:p>
        </p:txBody>
      </p:sp>
      <p:sp>
        <p:nvSpPr>
          <p:cNvPr id="6" name="Content Placeholder 5"/>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TONIGHTS SEMINAR</a:t>
            </a:r>
            <a:endParaRPr lang="en-US" dirty="0"/>
          </a:p>
        </p:txBody>
      </p:sp>
      <p:sp>
        <p:nvSpPr>
          <p:cNvPr id="5" name="Content Placeholder 4"/>
          <p:cNvSpPr>
            <a:spLocks noGrp="1"/>
          </p:cNvSpPr>
          <p:nvPr>
            <p:ph idx="1"/>
          </p:nvPr>
        </p:nvSpPr>
        <p:spPr>
          <a:xfrm>
            <a:off x="457200" y="2133600"/>
            <a:ext cx="8229600" cy="4495800"/>
          </a:xfrm>
        </p:spPr>
        <p:txBody>
          <a:bodyPr/>
          <a:lstStyle/>
          <a:p>
            <a:pPr eaLnBrk="1" hangingPunct="1">
              <a:defRPr/>
            </a:pPr>
            <a:r>
              <a:rPr lang="en-US" dirty="0" smtClean="0"/>
              <a:t>NEW TECHNIQUES IN TOTAL  HIP REPLACEMENT-ANTERIOR HIP  SURGERY</a:t>
            </a:r>
          </a:p>
          <a:p>
            <a:pPr eaLnBrk="1" hangingPunct="1">
              <a:defRPr/>
            </a:pPr>
            <a:r>
              <a:rPr lang="en-US" dirty="0" smtClean="0"/>
              <a:t>NEW TECHNIQUES IN ANESTHESIA FOR TOTAL JOINT SURGERY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1143000" y="5943600"/>
            <a:ext cx="7800975" cy="914400"/>
          </a:xfrm>
        </p:spPr>
        <p:txBody>
          <a:bodyPr>
            <a:normAutofit fontScale="77500" lnSpcReduction="20000"/>
          </a:bodyPr>
          <a:lstStyle/>
          <a:p>
            <a:pPr eaLnBrk="1" hangingPunct="1">
              <a:defRPr/>
            </a:pPr>
            <a:endParaRPr lang="en-US" dirty="0" smtClean="0"/>
          </a:p>
          <a:p>
            <a:pPr eaLnBrk="1" hangingPunct="1">
              <a:defRPr/>
            </a:pPr>
            <a:r>
              <a:rPr lang="en-US" sz="4800" dirty="0" smtClean="0"/>
              <a:t>THANK YOU  !</a:t>
            </a:r>
            <a:endParaRPr lang="en-US" sz="4800" dirty="0"/>
          </a:p>
        </p:txBody>
      </p:sp>
      <p:sp>
        <p:nvSpPr>
          <p:cNvPr id="4" name="Title 3"/>
          <p:cNvSpPr>
            <a:spLocks noGrp="1"/>
          </p:cNvSpPr>
          <p:nvPr>
            <p:ph type="ctrTitle" sz="quarter"/>
          </p:nvPr>
        </p:nvSpPr>
        <p:spPr>
          <a:xfrm>
            <a:off x="381000" y="3276600"/>
            <a:ext cx="7772400" cy="1736725"/>
          </a:xfrm>
        </p:spPr>
        <p:txBody>
          <a:bodyPr>
            <a:normAutofit fontScale="90000"/>
          </a:bodyPr>
          <a:lstStyle/>
          <a:p>
            <a:pPr eaLnBrk="1" hangingPunct="1">
              <a:defRPr/>
            </a:pPr>
            <a:r>
              <a:rPr lang="en-US" sz="4900" dirty="0" smtClean="0"/>
              <a:t>PLEASE HOLD YOUR QUESTIONS UNTIL THE END OF THE PRESENTATION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pPr eaLnBrk="1" hangingPunct="1">
              <a:defRPr/>
            </a:pPr>
            <a:r>
              <a:rPr lang="en-US" dirty="0" smtClean="0"/>
              <a:t>DR ANTHONY S UNGER</a:t>
            </a:r>
            <a:endParaRPr lang="en-US" dirty="0"/>
          </a:p>
        </p:txBody>
      </p:sp>
      <p:sp>
        <p:nvSpPr>
          <p:cNvPr id="3" name="Content Placeholder 2"/>
          <p:cNvSpPr>
            <a:spLocks noGrp="1"/>
          </p:cNvSpPr>
          <p:nvPr>
            <p:ph idx="1"/>
          </p:nvPr>
        </p:nvSpPr>
        <p:spPr>
          <a:xfrm>
            <a:off x="609600" y="1905000"/>
            <a:ext cx="8229600" cy="4495800"/>
          </a:xfrm>
        </p:spPr>
        <p:txBody>
          <a:bodyPr>
            <a:normAutofit fontScale="92500" lnSpcReduction="10000"/>
          </a:bodyPr>
          <a:lstStyle/>
          <a:p>
            <a:pPr eaLnBrk="1" hangingPunct="1">
              <a:lnSpc>
                <a:spcPct val="90000"/>
              </a:lnSpc>
              <a:defRPr/>
            </a:pPr>
            <a:r>
              <a:rPr lang="en-US" sz="3000" dirty="0" smtClean="0"/>
              <a:t>BOARD CERTIFIED ORTHOPAEDIC SURGEON</a:t>
            </a:r>
          </a:p>
          <a:p>
            <a:pPr eaLnBrk="1" hangingPunct="1">
              <a:lnSpc>
                <a:spcPct val="90000"/>
              </a:lnSpc>
              <a:defRPr/>
            </a:pPr>
            <a:r>
              <a:rPr lang="en-US" sz="3000" dirty="0" smtClean="0"/>
              <a:t>DIRECTOR:SIBLEY INSTITUTE FOR BONE AND JOINT HEALTH</a:t>
            </a:r>
          </a:p>
          <a:p>
            <a:pPr eaLnBrk="1" hangingPunct="1">
              <a:lnSpc>
                <a:spcPct val="90000"/>
              </a:lnSpc>
              <a:defRPr/>
            </a:pPr>
            <a:r>
              <a:rPr lang="en-US" sz="3000" dirty="0" smtClean="0"/>
              <a:t>Washington Orthopaedic and Sports Medicine(WOSM)</a:t>
            </a:r>
          </a:p>
          <a:p>
            <a:pPr eaLnBrk="1" hangingPunct="1">
              <a:lnSpc>
                <a:spcPct val="90000"/>
              </a:lnSpc>
              <a:defRPr/>
            </a:pPr>
            <a:r>
              <a:rPr lang="en-US" sz="3000" dirty="0" smtClean="0"/>
              <a:t>CHARTER MEMBER AAHKS</a:t>
            </a:r>
          </a:p>
          <a:p>
            <a:pPr eaLnBrk="1" hangingPunct="1">
              <a:lnSpc>
                <a:spcPct val="90000"/>
              </a:lnSpc>
              <a:defRPr/>
            </a:pPr>
            <a:r>
              <a:rPr lang="en-US" sz="3000" dirty="0" smtClean="0"/>
              <a:t>PROFESSOR ORTHOPAEDIC SURGERY GW UNIVERSITY MEDICAL CENTER</a:t>
            </a:r>
          </a:p>
          <a:p>
            <a:pPr eaLnBrk="1" hangingPunct="1">
              <a:lnSpc>
                <a:spcPct val="90000"/>
              </a:lnSpc>
              <a:defRPr/>
            </a:pPr>
            <a:r>
              <a:rPr lang="en-US" sz="3000" dirty="0" smtClean="0"/>
              <a:t>35</a:t>
            </a:r>
            <a:r>
              <a:rPr lang="en-US" sz="3000" dirty="0" smtClean="0"/>
              <a:t> </a:t>
            </a:r>
            <a:r>
              <a:rPr lang="en-US" sz="3000" dirty="0" smtClean="0"/>
              <a:t>YRS EXPERIENCE</a:t>
            </a:r>
          </a:p>
          <a:p>
            <a:pPr eaLnBrk="1" hangingPunct="1">
              <a:lnSpc>
                <a:spcPct val="90000"/>
              </a:lnSpc>
              <a:defRPr/>
            </a:pPr>
            <a:r>
              <a:rPr lang="en-US" sz="3000" dirty="0" smtClean="0"/>
              <a:t>5000+ KNEES AND HIPS IMPLANTED</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1945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44036" name="Rectangle 4"/>
          <p:cNvSpPr>
            <a:spLocks noGrp="1" noChangeArrowheads="1"/>
          </p:cNvSpPr>
          <p:nvPr>
            <p:ph type="title"/>
          </p:nvPr>
        </p:nvSpPr>
        <p:spPr/>
        <p:txBody>
          <a:bodyPr/>
          <a:lstStyle/>
          <a:p>
            <a:r>
              <a:rPr lang="en-US" dirty="0" smtClean="0"/>
              <a:t>What Is A Joint?</a:t>
            </a:r>
            <a:endParaRPr lang="en-US" dirty="0"/>
          </a:p>
        </p:txBody>
      </p:sp>
      <p:sp>
        <p:nvSpPr>
          <p:cNvPr id="44037" name="Rectangle 5"/>
          <p:cNvSpPr>
            <a:spLocks noGrp="1" noChangeArrowheads="1"/>
          </p:cNvSpPr>
          <p:nvPr>
            <p:ph idx="1"/>
          </p:nvPr>
        </p:nvSpPr>
        <p:spPr/>
        <p:txBody>
          <a:bodyPr/>
          <a:lstStyle/>
          <a:p>
            <a:r>
              <a:rPr lang="en-US" dirty="0" smtClean="0"/>
              <a:t>Surfaces covered by articular cartilage</a:t>
            </a:r>
          </a:p>
          <a:p>
            <a:r>
              <a:rPr lang="en-US" dirty="0" smtClean="0"/>
              <a:t>End of bones meet and MOVE!</a:t>
            </a:r>
          </a:p>
          <a:p>
            <a:r>
              <a:rPr lang="en-US" dirty="0" smtClean="0"/>
              <a:t>Cartilage serves as a “cushion”</a:t>
            </a:r>
          </a:p>
          <a:p>
            <a:r>
              <a:rPr lang="en-US" dirty="0" smtClean="0"/>
              <a:t>Muscles, ligaments, tendons and cartilage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21506"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51204" name="Rectangle 4"/>
          <p:cNvSpPr>
            <a:spLocks noGrp="1" noChangeArrowheads="1"/>
          </p:cNvSpPr>
          <p:nvPr>
            <p:ph type="title"/>
          </p:nvPr>
        </p:nvSpPr>
        <p:spPr/>
        <p:txBody>
          <a:bodyPr/>
          <a:lstStyle/>
          <a:p>
            <a:r>
              <a:rPr lang="en-US" dirty="0" smtClean="0"/>
              <a:t>Damaged Joint</a:t>
            </a:r>
            <a:endParaRPr lang="en-US" dirty="0"/>
          </a:p>
        </p:txBody>
      </p:sp>
      <p:sp>
        <p:nvSpPr>
          <p:cNvPr id="51205" name="Rectangle 5"/>
          <p:cNvSpPr>
            <a:spLocks noGrp="1" noChangeArrowheads="1"/>
          </p:cNvSpPr>
          <p:nvPr>
            <p:ph idx="1"/>
          </p:nvPr>
        </p:nvSpPr>
        <p:spPr/>
        <p:txBody>
          <a:bodyPr/>
          <a:lstStyle/>
          <a:p>
            <a:r>
              <a:rPr lang="en-US" dirty="0" smtClean="0"/>
              <a:t>Loss of articular cartilage</a:t>
            </a:r>
          </a:p>
          <a:p>
            <a:r>
              <a:rPr lang="en-US" dirty="0" smtClean="0"/>
              <a:t>Bones grind with motion, causing pain, stiffness and inflammation</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2355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94212" name="Rectangle 4"/>
          <p:cNvSpPr>
            <a:spLocks noGrp="1" noChangeArrowheads="1"/>
          </p:cNvSpPr>
          <p:nvPr>
            <p:ph type="title"/>
          </p:nvPr>
        </p:nvSpPr>
        <p:spPr/>
        <p:txBody>
          <a:bodyPr/>
          <a:lstStyle/>
          <a:p>
            <a:r>
              <a:rPr lang="en-US" dirty="0" smtClean="0"/>
              <a:t>Illustrations</a:t>
            </a:r>
            <a:endParaRPr lang="en-US" dirty="0"/>
          </a:p>
        </p:txBody>
      </p:sp>
      <p:sp>
        <p:nvSpPr>
          <p:cNvPr id="94213" name="Rectangle 5"/>
          <p:cNvSpPr>
            <a:spLocks noGrp="1" noChangeArrowheads="1"/>
          </p:cNvSpPr>
          <p:nvPr>
            <p:ph idx="1"/>
          </p:nvPr>
        </p:nvSpPr>
        <p:spPr/>
        <p:txBody>
          <a:bodyPr/>
          <a:lstStyle/>
          <a:p>
            <a:r>
              <a:rPr lang="en-US" dirty="0" smtClean="0"/>
              <a:t>Healthy Joint</a:t>
            </a:r>
            <a:endParaRPr lang="en-US" dirty="0"/>
          </a:p>
        </p:txBody>
      </p:sp>
      <p:sp>
        <p:nvSpPr>
          <p:cNvPr id="23557" name="Rectangle 6"/>
          <p:cNvSpPr>
            <a:spLocks noChangeArrowheads="1"/>
          </p:cNvSpPr>
          <p:nvPr/>
        </p:nvSpPr>
        <p:spPr bwMode="auto">
          <a:xfrm>
            <a:off x="5105400" y="5715000"/>
            <a:ext cx="3276600" cy="838200"/>
          </a:xfrm>
          <a:prstGeom prst="rect">
            <a:avLst/>
          </a:prstGeom>
          <a:noFill/>
          <a:ln w="12700">
            <a:noFill/>
            <a:miter lim="800000"/>
            <a:headEnd/>
            <a:tailEnd/>
          </a:ln>
        </p:spPr>
        <p:txBody>
          <a:bodyPr lIns="90488" tIns="44450" rIns="90488" bIns="44450"/>
          <a:lstStyle/>
          <a:p>
            <a:pPr marL="342900" indent="-342900" eaLnBrk="0" hangingPunct="0">
              <a:spcBef>
                <a:spcPct val="20000"/>
              </a:spcBef>
            </a:pPr>
            <a:r>
              <a:rPr lang="en-US" sz="3200" dirty="0">
                <a:solidFill>
                  <a:srgbClr val="FFFFFF"/>
                </a:solidFill>
                <a:latin typeface="Tahoma" pitchFamily="34" charset="0"/>
              </a:rPr>
              <a:t>Diseased Joint</a:t>
            </a:r>
          </a:p>
        </p:txBody>
      </p:sp>
      <p:pic>
        <p:nvPicPr>
          <p:cNvPr id="23558" name="Picture 7"/>
          <p:cNvPicPr>
            <a:picLocks noChangeArrowheads="1"/>
          </p:cNvPicPr>
          <p:nvPr/>
        </p:nvPicPr>
        <p:blipFill>
          <a:blip r:embed="rId3" cstate="print"/>
          <a:srcRect/>
          <a:stretch>
            <a:fillRect/>
          </a:stretch>
        </p:blipFill>
        <p:spPr bwMode="auto">
          <a:xfrm>
            <a:off x="1371600" y="2590800"/>
            <a:ext cx="2019300" cy="3924300"/>
          </a:xfrm>
          <a:prstGeom prst="rect">
            <a:avLst/>
          </a:prstGeom>
          <a:noFill/>
          <a:ln w="12700">
            <a:noFill/>
            <a:miter lim="800000"/>
            <a:headEnd/>
            <a:tailEnd/>
          </a:ln>
        </p:spPr>
      </p:pic>
      <p:pic>
        <p:nvPicPr>
          <p:cNvPr id="23559" name="Picture 8"/>
          <p:cNvPicPr>
            <a:picLocks noChangeArrowheads="1"/>
          </p:cNvPicPr>
          <p:nvPr/>
        </p:nvPicPr>
        <p:blipFill>
          <a:blip r:embed="rId4" cstate="print"/>
          <a:srcRect/>
          <a:stretch>
            <a:fillRect/>
          </a:stretch>
        </p:blipFill>
        <p:spPr bwMode="auto">
          <a:xfrm>
            <a:off x="5791200" y="2514600"/>
            <a:ext cx="2032000" cy="3924300"/>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25602"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latin typeface="Tahoma" pitchFamily="34" charset="0"/>
            </a:endParaRPr>
          </a:p>
        </p:txBody>
      </p:sp>
      <p:sp>
        <p:nvSpPr>
          <p:cNvPr id="56324" name="Rectangle 4"/>
          <p:cNvSpPr>
            <a:spLocks noGrp="1" noChangeArrowheads="1"/>
          </p:cNvSpPr>
          <p:nvPr>
            <p:ph type="title"/>
          </p:nvPr>
        </p:nvSpPr>
        <p:spPr/>
        <p:txBody>
          <a:bodyPr/>
          <a:lstStyle/>
          <a:p>
            <a:r>
              <a:rPr lang="en-US" dirty="0" smtClean="0"/>
              <a:t>Types of Arthritis</a:t>
            </a:r>
            <a:endParaRPr lang="en-US" dirty="0"/>
          </a:p>
        </p:txBody>
      </p:sp>
      <p:sp>
        <p:nvSpPr>
          <p:cNvPr id="56325" name="Rectangle 5"/>
          <p:cNvSpPr>
            <a:spLocks noGrp="1" noChangeArrowheads="1"/>
          </p:cNvSpPr>
          <p:nvPr>
            <p:ph idx="1"/>
          </p:nvPr>
        </p:nvSpPr>
        <p:spPr/>
        <p:txBody>
          <a:bodyPr/>
          <a:lstStyle/>
          <a:p>
            <a:r>
              <a:rPr lang="en-US" dirty="0" smtClean="0"/>
              <a:t>More than 100</a:t>
            </a:r>
          </a:p>
          <a:p>
            <a:r>
              <a:rPr lang="en-US" dirty="0" smtClean="0"/>
              <a:t>Most common:</a:t>
            </a:r>
          </a:p>
          <a:p>
            <a:pPr lvl="1"/>
            <a:r>
              <a:rPr lang="en-US" dirty="0" smtClean="0"/>
              <a:t>Osteoarthritis</a:t>
            </a:r>
          </a:p>
          <a:p>
            <a:pPr lvl="1"/>
            <a:r>
              <a:rPr lang="en-US" dirty="0" smtClean="0"/>
              <a:t>Rheumatoid arthritis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JHM_Sibley_Whit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JHM_Sibley_White[1]</Template>
  <TotalTime>139</TotalTime>
  <Words>1187</Words>
  <Application>Microsoft Macintosh PowerPoint</Application>
  <PresentationFormat>On-screen Show (4:3)</PresentationFormat>
  <Paragraphs>161</Paragraphs>
  <Slides>29</Slides>
  <Notes>6</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JHM_Sibley_White[1]</vt:lpstr>
      <vt:lpstr>ANTERIOR HIP REPLACEMENT</vt:lpstr>
      <vt:lpstr>SIBLEY HOSPITAL JOINT REPLACEMENT CENTER</vt:lpstr>
      <vt:lpstr>TONIGHTS SEMINAR</vt:lpstr>
      <vt:lpstr>PLEASE HOLD YOUR QUESTIONS UNTIL THE END OF THE PRESENTATION</vt:lpstr>
      <vt:lpstr>DR ANTHONY S UNGER</vt:lpstr>
      <vt:lpstr>What Is A Joint?</vt:lpstr>
      <vt:lpstr>Damaged Joint</vt:lpstr>
      <vt:lpstr>Illustrations</vt:lpstr>
      <vt:lpstr>Types of Arthritis</vt:lpstr>
      <vt:lpstr>Demographics of Arthritis</vt:lpstr>
      <vt:lpstr>HIP REPLACEMENT</vt:lpstr>
      <vt:lpstr>TOTAL HIP REPLACEMENT</vt:lpstr>
      <vt:lpstr>ANTERIOR HIP REPLACEMENT</vt:lpstr>
      <vt:lpstr>HOW CAN I GET THROUGH THIS SURGERY WITH LESS PAIN AND A FASTER RECOVERY???</vt:lpstr>
      <vt:lpstr>MIS HIP SURGERY ANTERIOR HIP</vt:lpstr>
      <vt:lpstr>Direct  Anterior  Approach  THR  History</vt:lpstr>
      <vt:lpstr>ANTERIOR HIP</vt:lpstr>
      <vt:lpstr>ANTERIOR HIP REPLACEMENT -------THE TABLE--------</vt:lpstr>
      <vt:lpstr>PowerPoint Presentation</vt:lpstr>
      <vt:lpstr>PowerPoint Presentation</vt:lpstr>
      <vt:lpstr>DAA-TABLE-LESS</vt:lpstr>
      <vt:lpstr>    ACTIVITIES AFTER SURGERY</vt:lpstr>
      <vt:lpstr>HOW LONG WILL  A  TOTAL JOINT REPLACEMENT LAST?</vt:lpstr>
      <vt:lpstr>   MULTIMODAL ANESTHESIA</vt:lpstr>
      <vt:lpstr>PREOPERATIVE MEDICINES TO REDUCE PAIN AND SWELLING </vt:lpstr>
      <vt:lpstr>   LOCAL ANESTHEITIC INJECTIONS INTO KNEE/HIP</vt:lpstr>
      <vt:lpstr>WITH MULTIMODAL THERAPY, MODERN ANESTHESIA AND MIS SURGICAL TECHNIQUES MOST PATIENTS NEED ONLY A COUPLE OF DOSES OF IM NARCOTICS; THEREAFTER MOST PATIENTS DO VERY WELL WITH ORAL AGENTS(PERCOCET OR VICODIN)</vt:lpstr>
      <vt:lpstr>ANTERIOR HIP REPLACEMENT</vt:lpstr>
      <vt:lpstr>THANK YOU!!!</vt:lpstr>
    </vt:vector>
  </TitlesOfParts>
  <Company>Sibley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cpulford</dc:creator>
  <cp:lastModifiedBy>Anthony Unger</cp:lastModifiedBy>
  <cp:revision>19</cp:revision>
  <dcterms:created xsi:type="dcterms:W3CDTF">2011-11-09T20:18:34Z</dcterms:created>
  <dcterms:modified xsi:type="dcterms:W3CDTF">2018-04-29T11:45:28Z</dcterms:modified>
</cp:coreProperties>
</file>