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89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8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5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C7E2A-66A3-7F44-9381-4E92AE206288}" type="datetimeFigureOut">
              <a:rPr lang="en-US" smtClean="0"/>
              <a:t>4/17/13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C7E2A-66A3-7F44-9381-4E92AE206288}" type="datetimeFigureOut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C7E2A-66A3-7F44-9381-4E92AE206288}" type="datetimeFigureOut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C7E2A-66A3-7F44-9381-4E92AE206288}" type="datetimeFigureOut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C7E2A-66A3-7F44-9381-4E92AE206288}" type="datetimeFigureOut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C7E2A-66A3-7F44-9381-4E92AE206288}" type="datetimeFigureOut">
              <a:rPr lang="en-US" smtClean="0"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C7E2A-66A3-7F44-9381-4E92AE206288}" type="datetimeFigureOut">
              <a:rPr lang="en-US" smtClean="0"/>
              <a:t>4/17/13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C7E2A-66A3-7F44-9381-4E92AE206288}" type="datetimeFigureOut">
              <a:rPr lang="en-US" smtClean="0"/>
              <a:t>4/17/13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C7E2A-66A3-7F44-9381-4E92AE206288}" type="datetimeFigureOut">
              <a:rPr lang="en-US" smtClean="0"/>
              <a:t>4/17/13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C7E2A-66A3-7F44-9381-4E92AE206288}" type="datetimeFigureOut">
              <a:rPr lang="en-US" smtClean="0"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5BC7E2A-66A3-7F44-9381-4E92AE206288}" type="datetimeFigureOut">
              <a:rPr lang="en-US" smtClean="0"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5BC7E2A-66A3-7F44-9381-4E92AE206288}" type="datetimeFigureOut">
              <a:rPr lang="en-US" smtClean="0"/>
              <a:t>4/17/13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4254" y="859536"/>
            <a:ext cx="7772400" cy="1975104"/>
          </a:xfrm>
        </p:spPr>
        <p:txBody>
          <a:bodyPr>
            <a:normAutofit/>
          </a:bodyPr>
          <a:lstStyle/>
          <a:p>
            <a:r>
              <a:rPr lang="en-US" dirty="0" smtClean="0"/>
              <a:t>THE DIRECT ANTERIOR HIP REPLACEMENT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0" y="3589020"/>
            <a:ext cx="7772400" cy="150876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ANTHONY S UNGER, MD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8303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8736" y="574128"/>
            <a:ext cx="8305800" cy="6858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Direct  Anterior  Approach  Scientific  Basis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9545" y="1054416"/>
            <a:ext cx="6400800" cy="464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Multiple  Authors  Have  Proposed  DAA  THR  Has: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Less  Soft  Tissue  Damage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Faster  &amp;  Easier  Recovery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Lower  Dislocation  Risk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Is  There  Data  For  These  Claims?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519059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Anterior Approach in THA </a:t>
            </a:r>
            <a:r>
              <a:rPr lang="en-US" sz="1600" dirty="0" smtClean="0"/>
              <a:t>Improves Outcomes</a:t>
            </a:r>
            <a:r>
              <a:rPr lang="en-US" sz="1600" dirty="0"/>
              <a:t>: </a:t>
            </a:r>
            <a:r>
              <a:rPr lang="en-US" sz="1600" dirty="0" smtClean="0"/>
              <a:t>Affirms. </a:t>
            </a:r>
            <a:r>
              <a:rPr lang="en-US" sz="1600" dirty="0"/>
              <a:t>JOSEPH T. </a:t>
            </a:r>
            <a:r>
              <a:rPr lang="en-US" sz="1600" dirty="0" smtClean="0"/>
              <a:t>MOSKAL, Orthopedics, </a:t>
            </a:r>
            <a:r>
              <a:rPr lang="en-US" sz="1600" dirty="0"/>
              <a:t>SEPTEMBER 2011 | Volume 34 • Number 9</a:t>
            </a:r>
          </a:p>
        </p:txBody>
      </p:sp>
    </p:spTree>
    <p:extLst>
      <p:ext uri="{BB962C8B-B14F-4D97-AF65-F5344CB8AC3E}">
        <p14:creationId xmlns:p14="http://schemas.microsoft.com/office/powerpoint/2010/main" val="305507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7921" y="153903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DAA  Has  Less  Soft  Tissue  Damage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447800"/>
            <a:ext cx="6400800" cy="4343400"/>
          </a:xfrm>
        </p:spPr>
        <p:txBody>
          <a:bodyPr>
            <a:normAutofit fontScale="77500" lnSpcReduction="20000"/>
          </a:bodyPr>
          <a:lstStyle/>
          <a:p>
            <a:r>
              <a:rPr lang="en-US" sz="4400" dirty="0" smtClean="0"/>
              <a:t>More Abductor Damage With Posterior Approach </a:t>
            </a:r>
          </a:p>
          <a:p>
            <a:r>
              <a:rPr lang="en-US" sz="4400" dirty="0" smtClean="0"/>
              <a:t>Than With Direct Anterior Approach</a:t>
            </a:r>
          </a:p>
          <a:p>
            <a:endParaRPr lang="en-US" sz="4400" dirty="0" smtClean="0"/>
          </a:p>
          <a:p>
            <a:r>
              <a:rPr lang="en-US" sz="4400" dirty="0" smtClean="0"/>
              <a:t>The posterior approach had measurable damage to the abductor muscles and gluteus </a:t>
            </a:r>
            <a:r>
              <a:rPr lang="en-US" sz="4400" dirty="0" err="1" smtClean="0"/>
              <a:t>minimus</a:t>
            </a:r>
            <a:r>
              <a:rPr lang="en-US" sz="4400" dirty="0" smtClean="0"/>
              <a:t> tendon in each specimen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360313"/>
            <a:ext cx="809529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Meneghini</a:t>
            </a:r>
            <a:r>
              <a:rPr lang="en-US" sz="1600" dirty="0" smtClean="0"/>
              <a:t> RM, </a:t>
            </a:r>
            <a:r>
              <a:rPr lang="en-US" sz="1600" dirty="0" err="1" smtClean="0"/>
              <a:t>Pagnano</a:t>
            </a:r>
            <a:r>
              <a:rPr lang="en-US" sz="1600" dirty="0" smtClean="0"/>
              <a:t> MW, Trousdale RT, </a:t>
            </a:r>
            <a:r>
              <a:rPr lang="en-US" sz="1600" dirty="0" err="1" smtClean="0"/>
              <a:t>Hozack</a:t>
            </a:r>
            <a:r>
              <a:rPr lang="en-US" sz="1600" dirty="0" smtClean="0"/>
              <a:t> WJ. Muscle damage during MIS total hip </a:t>
            </a:r>
          </a:p>
          <a:p>
            <a:r>
              <a:rPr lang="en-US" sz="1600" dirty="0" err="1" smtClean="0"/>
              <a:t>arthroplasty</a:t>
            </a:r>
            <a:r>
              <a:rPr lang="en-US" sz="1600" dirty="0" smtClean="0"/>
              <a:t>: Smith-Petersen versus posterior approach. </a:t>
            </a:r>
            <a:r>
              <a:rPr lang="en-US" sz="1600" i="1" dirty="0" err="1" smtClean="0"/>
              <a:t>Clin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Orthop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Relat</a:t>
            </a:r>
            <a:r>
              <a:rPr lang="en-US" sz="1600" i="1" dirty="0" smtClean="0"/>
              <a:t> Res. </a:t>
            </a:r>
            <a:r>
              <a:rPr lang="en-US" sz="1600" dirty="0" smtClean="0"/>
              <a:t>2006;453:293–8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41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 jbjs coverp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52400"/>
            <a:ext cx="4504267" cy="546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8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0" name="Picture 2" descr="Fig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1095375"/>
            <a:ext cx="8010525" cy="4667250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283651" name="Text Box 3"/>
          <p:cNvSpPr txBox="1">
            <a:spLocks noChangeArrowheads="1"/>
          </p:cNvSpPr>
          <p:nvPr/>
        </p:nvSpPr>
        <p:spPr bwMode="auto">
          <a:xfrm>
            <a:off x="1828800" y="0"/>
            <a:ext cx="6477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698" dir="2700000" algn="ctr" rotWithShape="0">
              <a:schemeClr val="bg2">
                <a:alpha val="99962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800"/>
              <a:t>Creatine Kinase Differences between Anterior and Posterior MIS THA</a:t>
            </a:r>
          </a:p>
        </p:txBody>
      </p:sp>
    </p:spTree>
    <p:extLst>
      <p:ext uri="{BB962C8B-B14F-4D97-AF65-F5344CB8AC3E}">
        <p14:creationId xmlns:p14="http://schemas.microsoft.com/office/powerpoint/2010/main" val="4382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2" name="Picture 2" descr="Fig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1095375"/>
            <a:ext cx="8010525" cy="4667250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302083" name="Text Box 3"/>
          <p:cNvSpPr txBox="1">
            <a:spLocks noChangeArrowheads="1"/>
          </p:cNvSpPr>
          <p:nvPr/>
        </p:nvSpPr>
        <p:spPr bwMode="auto">
          <a:xfrm>
            <a:off x="1828800" y="0"/>
            <a:ext cx="6477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698" dir="2700000" algn="ctr" rotWithShape="0">
              <a:schemeClr val="bg2">
                <a:alpha val="99962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800"/>
              <a:t>Creatine Kinase Differences between Anterior and Posterior MIS THA</a:t>
            </a:r>
          </a:p>
        </p:txBody>
      </p:sp>
      <p:sp>
        <p:nvSpPr>
          <p:cNvPr id="302084" name="AutoShape 4"/>
          <p:cNvSpPr>
            <a:spLocks noChangeArrowheads="1"/>
          </p:cNvSpPr>
          <p:nvPr/>
        </p:nvSpPr>
        <p:spPr bwMode="auto">
          <a:xfrm>
            <a:off x="1600200" y="3200400"/>
            <a:ext cx="1219200" cy="2057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12698" dir="2700000" algn="ctr" rotWithShape="0">
              <a:schemeClr val="bg2">
                <a:alpha val="99962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85" name="AutoShape 5"/>
          <p:cNvSpPr>
            <a:spLocks noChangeArrowheads="1"/>
          </p:cNvSpPr>
          <p:nvPr/>
        </p:nvSpPr>
        <p:spPr bwMode="auto">
          <a:xfrm>
            <a:off x="6400800" y="1600200"/>
            <a:ext cx="1219200" cy="3581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12698" dir="2700000" algn="ctr" rotWithShape="0">
              <a:schemeClr val="bg2">
                <a:alpha val="99962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86" name="AutoShape 6"/>
          <p:cNvSpPr>
            <a:spLocks noChangeArrowheads="1"/>
          </p:cNvSpPr>
          <p:nvPr/>
        </p:nvSpPr>
        <p:spPr bwMode="auto">
          <a:xfrm>
            <a:off x="4800600" y="2438400"/>
            <a:ext cx="1219200" cy="2743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12698" dir="2700000" algn="ctr" rotWithShape="0">
              <a:schemeClr val="bg2">
                <a:alpha val="99962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87" name="Text Box 7"/>
          <p:cNvSpPr txBox="1">
            <a:spLocks noChangeArrowheads="1"/>
          </p:cNvSpPr>
          <p:nvPr/>
        </p:nvSpPr>
        <p:spPr bwMode="auto">
          <a:xfrm>
            <a:off x="1828800" y="5257800"/>
            <a:ext cx="785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698" dir="2700000" algn="ctr" rotWithShape="0">
              <a:schemeClr val="bg2">
                <a:alpha val="99962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chemeClr val="tx1"/>
                </a:solidFill>
              </a:rPr>
              <a:t>5.5X</a:t>
            </a:r>
          </a:p>
        </p:txBody>
      </p:sp>
      <p:sp>
        <p:nvSpPr>
          <p:cNvPr id="302088" name="Text Box 8"/>
          <p:cNvSpPr txBox="1">
            <a:spLocks noChangeArrowheads="1"/>
          </p:cNvSpPr>
          <p:nvPr/>
        </p:nvSpPr>
        <p:spPr bwMode="auto">
          <a:xfrm>
            <a:off x="5029200" y="5257800"/>
            <a:ext cx="785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698" dir="2700000" algn="ctr" rotWithShape="0">
              <a:schemeClr val="bg2">
                <a:alpha val="99962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chemeClr val="tx1"/>
                </a:solidFill>
              </a:rPr>
              <a:t>1.4X</a:t>
            </a:r>
          </a:p>
        </p:txBody>
      </p:sp>
      <p:sp>
        <p:nvSpPr>
          <p:cNvPr id="302089" name="Text Box 9"/>
          <p:cNvSpPr txBox="1">
            <a:spLocks noChangeArrowheads="1"/>
          </p:cNvSpPr>
          <p:nvPr/>
        </p:nvSpPr>
        <p:spPr bwMode="auto">
          <a:xfrm>
            <a:off x="6705600" y="5257800"/>
            <a:ext cx="785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698" dir="2700000" algn="ctr" rotWithShape="0">
              <a:schemeClr val="bg2">
                <a:alpha val="99962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chemeClr val="tx1"/>
                </a:solidFill>
              </a:rPr>
              <a:t>1.8X</a:t>
            </a:r>
          </a:p>
        </p:txBody>
      </p:sp>
    </p:spTree>
    <p:extLst>
      <p:ext uri="{BB962C8B-B14F-4D97-AF65-F5344CB8AC3E}">
        <p14:creationId xmlns:p14="http://schemas.microsoft.com/office/powerpoint/2010/main" val="287225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8773" name="Object 5"/>
          <p:cNvGraphicFramePr>
            <a:graphicFrameLocks noChangeAspect="1"/>
          </p:cNvGraphicFramePr>
          <p:nvPr/>
        </p:nvGraphicFramePr>
        <p:xfrm>
          <a:off x="1066800" y="1295400"/>
          <a:ext cx="6934200" cy="460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4" imgW="4791456" imgH="3515106" progId="Excel.Sheet.8">
                  <p:embed/>
                </p:oleObj>
              </mc:Choice>
              <mc:Fallback>
                <p:oleObj name="Worksheet" r:id="rId4" imgW="4791456" imgH="351510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95400"/>
                        <a:ext cx="6934200" cy="46021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99663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8774" name="Text Box 6"/>
          <p:cNvSpPr txBox="1">
            <a:spLocks noChangeArrowheads="1"/>
          </p:cNvSpPr>
          <p:nvPr/>
        </p:nvSpPr>
        <p:spPr bwMode="auto">
          <a:xfrm>
            <a:off x="1828800" y="0"/>
            <a:ext cx="6477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698" dir="2700000" algn="ctr" rotWithShape="0">
              <a:schemeClr val="bg2">
                <a:alpha val="99962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800"/>
              <a:t>Creatine Kinase Differences between Anterior and Posterior MIS THA</a:t>
            </a:r>
          </a:p>
        </p:txBody>
      </p:sp>
    </p:spTree>
    <p:extLst>
      <p:ext uri="{BB962C8B-B14F-4D97-AF65-F5344CB8AC3E}">
        <p14:creationId xmlns:p14="http://schemas.microsoft.com/office/powerpoint/2010/main" val="12449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4130" name="Object 2"/>
          <p:cNvGraphicFramePr>
            <a:graphicFrameLocks noChangeAspect="1"/>
          </p:cNvGraphicFramePr>
          <p:nvPr/>
        </p:nvGraphicFramePr>
        <p:xfrm>
          <a:off x="1066800" y="1295400"/>
          <a:ext cx="6934200" cy="460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r:id="rId4" imgW="4791456" imgH="3515106" progId="Excel.Sheet.8">
                  <p:embed/>
                </p:oleObj>
              </mc:Choice>
              <mc:Fallback>
                <p:oleObj name="Worksheet" r:id="rId4" imgW="4791456" imgH="351510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95400"/>
                        <a:ext cx="6934200" cy="46021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99663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31" name="Text Box 3"/>
          <p:cNvSpPr txBox="1">
            <a:spLocks noChangeArrowheads="1"/>
          </p:cNvSpPr>
          <p:nvPr/>
        </p:nvSpPr>
        <p:spPr bwMode="auto">
          <a:xfrm>
            <a:off x="1828800" y="0"/>
            <a:ext cx="6477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698" dir="2700000" algn="ctr" rotWithShape="0">
              <a:schemeClr val="bg2">
                <a:alpha val="99962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800"/>
              <a:t>Creatine Kinase Differences between Anterior and Posterior MIS THA</a:t>
            </a:r>
          </a:p>
        </p:txBody>
      </p:sp>
      <p:sp>
        <p:nvSpPr>
          <p:cNvPr id="304132" name="AutoShape 4"/>
          <p:cNvSpPr>
            <a:spLocks noChangeArrowheads="1"/>
          </p:cNvSpPr>
          <p:nvPr/>
        </p:nvSpPr>
        <p:spPr bwMode="auto">
          <a:xfrm>
            <a:off x="4495800" y="2971800"/>
            <a:ext cx="1143000" cy="2286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12698" dir="2700000" algn="ctr" rotWithShape="0">
              <a:schemeClr val="bg2">
                <a:alpha val="99962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33" name="AutoShape 5"/>
          <p:cNvSpPr>
            <a:spLocks noChangeArrowheads="1"/>
          </p:cNvSpPr>
          <p:nvPr/>
        </p:nvSpPr>
        <p:spPr bwMode="auto">
          <a:xfrm>
            <a:off x="5791200" y="2971800"/>
            <a:ext cx="1143000" cy="2286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12698" dir="2700000" algn="ctr" rotWithShape="0">
              <a:schemeClr val="bg2">
                <a:alpha val="99962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6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3842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DAA  Recovery  May  Be  Faster  &amp;  Easier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009900"/>
            <a:ext cx="7086600" cy="1752600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 smtClean="0"/>
              <a:t>A prospective, randomized study compared </a:t>
            </a:r>
            <a:r>
              <a:rPr lang="en-US" sz="11200" dirty="0" smtClean="0">
                <a:solidFill>
                  <a:schemeClr val="accent3"/>
                </a:solidFill>
              </a:rPr>
              <a:t>DL </a:t>
            </a:r>
            <a:r>
              <a:rPr lang="en-US" sz="11200" dirty="0" smtClean="0"/>
              <a:t>THA and  </a:t>
            </a:r>
            <a:r>
              <a:rPr lang="en-US" sz="11200" dirty="0" smtClean="0">
                <a:solidFill>
                  <a:schemeClr val="accent3"/>
                </a:solidFill>
              </a:rPr>
              <a:t>DAA</a:t>
            </a:r>
            <a:r>
              <a:rPr lang="en-US" sz="11200" dirty="0" smtClean="0"/>
              <a:t> approach THA. Using numerous validated outcome measures the DAA THA had significantly better improvements at 6 weeks, 6 months, and 1 year than did the direct lateral approach THA.</a:t>
            </a:r>
            <a:endParaRPr lang="en-US" sz="1120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254989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Restrepo</a:t>
            </a:r>
            <a:r>
              <a:rPr lang="en-US" sz="1600" dirty="0"/>
              <a:t> C, </a:t>
            </a:r>
            <a:r>
              <a:rPr lang="en-US" sz="1600" dirty="0" err="1"/>
              <a:t>Parvizi</a:t>
            </a:r>
            <a:r>
              <a:rPr lang="en-US" sz="1600" dirty="0"/>
              <a:t> J, Pour AE, </a:t>
            </a:r>
            <a:r>
              <a:rPr lang="en-US" sz="1600" dirty="0" err="1"/>
              <a:t>Hozack</a:t>
            </a:r>
            <a:r>
              <a:rPr lang="en-US" sz="1600" dirty="0"/>
              <a:t> </a:t>
            </a:r>
            <a:r>
              <a:rPr lang="en-US" sz="1600" dirty="0" smtClean="0"/>
              <a:t>WJ. Prospective </a:t>
            </a:r>
            <a:r>
              <a:rPr lang="en-US" sz="1600" dirty="0"/>
              <a:t>randomized study of two </a:t>
            </a:r>
            <a:r>
              <a:rPr lang="en-US" sz="1600" dirty="0" smtClean="0"/>
              <a:t>surgical approaches </a:t>
            </a:r>
            <a:r>
              <a:rPr lang="en-US" sz="1600" dirty="0"/>
              <a:t>for total hip </a:t>
            </a:r>
            <a:r>
              <a:rPr lang="en-US" sz="1600" dirty="0" err="1"/>
              <a:t>arthroplasty</a:t>
            </a:r>
            <a:r>
              <a:rPr lang="en-US" sz="1600" dirty="0"/>
              <a:t>  </a:t>
            </a:r>
            <a:r>
              <a:rPr lang="en-US" sz="1600" i="1" dirty="0" smtClean="0"/>
              <a:t>J </a:t>
            </a:r>
            <a:r>
              <a:rPr lang="en-US" sz="1600" i="1" dirty="0" err="1" smtClean="0"/>
              <a:t>Arthroplasty</a:t>
            </a:r>
            <a:r>
              <a:rPr lang="en-US" sz="1600" i="1" dirty="0"/>
              <a:t>. 2010; 25(5):671-679.e1.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9571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62000" y="755241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DAA  Recovery  May  Be  Faster  &amp;  Easier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160080"/>
            <a:ext cx="6477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prospective, randomized IRB-approved clinical study comparing DAA to Posterior THA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CONCLUSION</a:t>
            </a:r>
            <a:br>
              <a:rPr lang="en-US" dirty="0" smtClean="0"/>
            </a:br>
            <a:r>
              <a:rPr lang="en-US" dirty="0" smtClean="0"/>
              <a:t>The DAA cohort required less post-op pain medication, half-day shorter hospitalization and patients had higher functional scores at one and three months.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588" y="5540663"/>
            <a:ext cx="8323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Prospective Randomized Study of Anterior vs. </a:t>
            </a:r>
            <a:r>
              <a:rPr lang="en-US" sz="1600" dirty="0" err="1" smtClean="0"/>
              <a:t>Postero</a:t>
            </a:r>
            <a:r>
              <a:rPr lang="en-US" sz="1600" dirty="0" smtClean="0"/>
              <a:t>-lateral Approach for Total Hip </a:t>
            </a:r>
            <a:r>
              <a:rPr lang="en-US" sz="1600" dirty="0" err="1" smtClean="0"/>
              <a:t>Arthroplasty</a:t>
            </a:r>
            <a:r>
              <a:rPr lang="en-US" sz="1600" dirty="0" smtClean="0"/>
              <a:t>. </a:t>
            </a:r>
          </a:p>
          <a:p>
            <a:r>
              <a:rPr lang="en-US" sz="1600" dirty="0" smtClean="0"/>
              <a:t>William P. Barrett, </a:t>
            </a:r>
            <a:r>
              <a:rPr lang="en-US" sz="1600" dirty="0"/>
              <a:t> </a:t>
            </a:r>
            <a:r>
              <a:rPr lang="en-US" sz="1600" dirty="0" smtClean="0"/>
              <a:t>Shelly Turner.  Session 44-Adult Reconstruction Hip VI, paper 655.  AAOS 2012.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9049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770" y="866355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DAA  Has  A  Lower  Dislocation  Rate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17526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178038"/>
            <a:ext cx="7538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Sariali</a:t>
            </a:r>
            <a:r>
              <a:rPr lang="en-US" sz="1600" dirty="0"/>
              <a:t>, E., P. Leonard, and P. </a:t>
            </a:r>
            <a:r>
              <a:rPr lang="en-US" sz="1600" dirty="0" err="1" smtClean="0"/>
              <a:t>Mamou</a:t>
            </a:r>
            <a:r>
              <a:rPr lang="en-US" sz="1600" dirty="0" smtClean="0"/>
              <a:t> J </a:t>
            </a:r>
            <a:r>
              <a:rPr lang="en-US" sz="1600" dirty="0" err="1" smtClean="0"/>
              <a:t>Arthroplasty</a:t>
            </a:r>
            <a:r>
              <a:rPr lang="en-US" sz="1600" dirty="0" smtClean="0"/>
              <a:t>, 2008. 23(2): p. 266–72.</a:t>
            </a:r>
          </a:p>
          <a:p>
            <a:r>
              <a:rPr lang="en-US" sz="1600" dirty="0" err="1" smtClean="0"/>
              <a:t>dy</a:t>
            </a:r>
            <a:r>
              <a:rPr lang="en-US" sz="1600" dirty="0"/>
              <a:t>, Dislocation after </a:t>
            </a:r>
            <a:r>
              <a:rPr lang="en-US" sz="1600" dirty="0" smtClean="0"/>
              <a:t>total hip </a:t>
            </a:r>
            <a:r>
              <a:rPr lang="en-US" sz="1600" dirty="0" err="1"/>
              <a:t>arthroplasty</a:t>
            </a:r>
            <a:r>
              <a:rPr lang="en-US" sz="1600" dirty="0"/>
              <a:t> using </a:t>
            </a:r>
            <a:r>
              <a:rPr lang="en-US" sz="1600" dirty="0" err="1"/>
              <a:t>Hueter</a:t>
            </a:r>
            <a:r>
              <a:rPr lang="en-US" sz="1600" dirty="0"/>
              <a:t> anterior approach</a:t>
            </a:r>
            <a:r>
              <a:rPr lang="en-US" sz="1600" dirty="0" smtClean="0"/>
              <a:t>.</a:t>
            </a:r>
          </a:p>
          <a:p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28003" y="2424332"/>
            <a:ext cx="75965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Appproach</a:t>
            </a:r>
            <a:r>
              <a:rPr lang="en-US" sz="2400" dirty="0" smtClean="0">
                <a:solidFill>
                  <a:srgbClr val="FFFF00"/>
                </a:solidFill>
              </a:rPr>
              <a:t>		       Number of THRs       Dislocation  Rate</a:t>
            </a:r>
          </a:p>
          <a:p>
            <a:endParaRPr lang="en-US" sz="2400" dirty="0" smtClean="0"/>
          </a:p>
          <a:p>
            <a:r>
              <a:rPr lang="en-US" sz="2400" dirty="0" smtClean="0"/>
              <a:t>Posterior 			               10187 			4%</a:t>
            </a:r>
          </a:p>
          <a:p>
            <a:r>
              <a:rPr lang="en-US" sz="2400" dirty="0" err="1" smtClean="0"/>
              <a:t>Transtrochanteric</a:t>
            </a:r>
            <a:r>
              <a:rPr lang="en-US" sz="2400" dirty="0" smtClean="0"/>
              <a:t> 		1052			1.6%</a:t>
            </a:r>
          </a:p>
          <a:p>
            <a:r>
              <a:rPr lang="en-US" sz="2400" dirty="0" smtClean="0"/>
              <a:t>Anterolateral 			       7473			2%	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865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914400"/>
          </a:xfrm>
        </p:spPr>
        <p:txBody>
          <a:bodyPr/>
          <a:lstStyle/>
          <a:p>
            <a:r>
              <a:rPr lang="en-US" dirty="0" smtClean="0"/>
              <a:t>ANTHONY S UNGER, 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</a:p>
          <a:p>
            <a:pPr lvl="1"/>
            <a:r>
              <a:rPr lang="en-US" dirty="0" smtClean="0"/>
              <a:t>INNOMED—ROYALTIES</a:t>
            </a:r>
          </a:p>
          <a:p>
            <a:pPr lvl="1"/>
            <a:r>
              <a:rPr lang="en-US" dirty="0" smtClean="0"/>
              <a:t>BIOMET– ROYALTIES,CONSULTANT</a:t>
            </a:r>
          </a:p>
          <a:p>
            <a:pPr lvl="1"/>
            <a:r>
              <a:rPr lang="en-US" dirty="0" smtClean="0"/>
              <a:t>STRYKER—CONSULTANT, SPEAKER</a:t>
            </a:r>
          </a:p>
          <a:p>
            <a:pPr lvl="1"/>
            <a:r>
              <a:rPr lang="en-US" dirty="0" smtClean="0"/>
              <a:t>MEDTRONIC—SPEAKER </a:t>
            </a:r>
          </a:p>
          <a:p>
            <a:pPr lvl="1"/>
            <a:r>
              <a:rPr lang="en-US" dirty="0" smtClean="0"/>
              <a:t>CORMET—RESEARCH GRANT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10728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DAA  Has  A  Lower  Dislocation  Rate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17526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9425" y="5521331"/>
            <a:ext cx="7538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Direct anterior approach for total hip </a:t>
            </a:r>
            <a:r>
              <a:rPr lang="en-US" sz="1600" dirty="0" err="1" smtClean="0"/>
              <a:t>arthroplasty</a:t>
            </a:r>
            <a:r>
              <a:rPr lang="en-US" sz="1600" dirty="0" smtClean="0"/>
              <a:t> using </a:t>
            </a:r>
            <a:r>
              <a:rPr lang="en-US" sz="1600" dirty="0"/>
              <a:t>the fracture </a:t>
            </a:r>
            <a:r>
              <a:rPr lang="en-US" sz="1600" dirty="0" smtClean="0"/>
              <a:t>table. </a:t>
            </a:r>
            <a:r>
              <a:rPr lang="en-US" sz="1600" dirty="0"/>
              <a:t>Phillip H. Horne &amp; Steven A. </a:t>
            </a:r>
            <a:r>
              <a:rPr lang="en-US" sz="1600" dirty="0" smtClean="0"/>
              <a:t>Olson. </a:t>
            </a:r>
            <a:r>
              <a:rPr lang="en-US" sz="1600" dirty="0" err="1"/>
              <a:t>Curr</a:t>
            </a:r>
            <a:r>
              <a:rPr lang="en-US" sz="1600" dirty="0"/>
              <a:t> Rev </a:t>
            </a:r>
            <a:r>
              <a:rPr lang="en-US" sz="1600" dirty="0" err="1"/>
              <a:t>Musculoskelet</a:t>
            </a:r>
            <a:r>
              <a:rPr lang="en-US" sz="1600" dirty="0"/>
              <a:t> Med (2011) 4:139–145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12028"/>
            <a:ext cx="84963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157946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1%  Dislocation  Rate  For  DAA  THR  Using  A  Fracture  Table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57200" y="5105400"/>
            <a:ext cx="8382000" cy="38100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3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914400"/>
          </a:xfrm>
        </p:spPr>
        <p:txBody>
          <a:bodyPr/>
          <a:lstStyle/>
          <a:p>
            <a:r>
              <a:rPr lang="en-US" dirty="0" smtClean="0"/>
              <a:t>DAA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 SUPINE—LL EQUALIZATION</a:t>
            </a:r>
          </a:p>
          <a:p>
            <a:r>
              <a:rPr lang="en-US" dirty="0" smtClean="0"/>
              <a:t>LOWER DISLOCATION RATE</a:t>
            </a:r>
          </a:p>
          <a:p>
            <a:r>
              <a:rPr lang="en-US" dirty="0" smtClean="0"/>
              <a:t>LESS INVASIVE ?</a:t>
            </a:r>
          </a:p>
          <a:p>
            <a:r>
              <a:rPr lang="en-US" dirty="0" smtClean="0"/>
              <a:t>OBESE PATIENTS EASIER</a:t>
            </a:r>
          </a:p>
          <a:p>
            <a:r>
              <a:rPr lang="en-US" dirty="0" smtClean="0"/>
              <a:t>LESS DVT??—LESS KINKING OF FEMORAL VEIN</a:t>
            </a:r>
            <a:endParaRPr lang="en-US" dirty="0"/>
          </a:p>
        </p:txBody>
      </p:sp>
      <p:pic>
        <p:nvPicPr>
          <p:cNvPr id="4" name="Picture 13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86000"/>
            <a:ext cx="596430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380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914400"/>
          </a:xfrm>
        </p:spPr>
        <p:txBody>
          <a:bodyPr/>
          <a:lstStyle/>
          <a:p>
            <a:r>
              <a:rPr lang="en-US" dirty="0" smtClean="0"/>
              <a:t>DAA-TABLE-LESS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572000"/>
          </a:xfrm>
        </p:spPr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QUICKER, LESS SET UP</a:t>
            </a:r>
          </a:p>
          <a:p>
            <a:pPr lvl="1"/>
            <a:r>
              <a:rPr lang="en-US" dirty="0" smtClean="0"/>
              <a:t>BETTER ASSESSMENT OF STABILITY</a:t>
            </a:r>
          </a:p>
          <a:p>
            <a:pPr lvl="1"/>
            <a:r>
              <a:rPr lang="en-US" dirty="0" smtClean="0"/>
              <a:t>CHEAPER—NO TABLE COSTS</a:t>
            </a:r>
          </a:p>
          <a:p>
            <a:pPr lvl="1"/>
            <a:r>
              <a:rPr lang="en-US" dirty="0" smtClean="0"/>
              <a:t>BETTER ABILITY TO EQUAL LL</a:t>
            </a:r>
          </a:p>
          <a:p>
            <a:pPr lvl="1"/>
            <a:r>
              <a:rPr lang="en-US" dirty="0" smtClean="0"/>
              <a:t>DON’T NEED XRAY</a:t>
            </a:r>
            <a:endParaRPr lang="en-US" dirty="0"/>
          </a:p>
        </p:txBody>
      </p:sp>
      <p:pic>
        <p:nvPicPr>
          <p:cNvPr id="4" name="Picture 13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276600"/>
            <a:ext cx="5181600" cy="344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657600"/>
            <a:ext cx="4876800" cy="323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149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914400"/>
          </a:xfrm>
        </p:spPr>
        <p:txBody>
          <a:bodyPr/>
          <a:lstStyle/>
          <a:p>
            <a:r>
              <a:rPr lang="en-US" dirty="0" smtClean="0"/>
              <a:t>DAA-TABLE-LESS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NEED 2</a:t>
            </a:r>
            <a:r>
              <a:rPr lang="en-US" baseline="30000" dirty="0" smtClean="0"/>
              <a:t>ND</a:t>
            </a:r>
            <a:r>
              <a:rPr lang="en-US" dirty="0" smtClean="0"/>
              <a:t> ASSISTANT</a:t>
            </a:r>
          </a:p>
          <a:p>
            <a:pPr lvl="1"/>
            <a:r>
              <a:rPr lang="en-US" dirty="0" smtClean="0"/>
              <a:t>NO MARKETING OF TABLE</a:t>
            </a:r>
          </a:p>
          <a:p>
            <a:pPr lvl="1"/>
            <a:r>
              <a:rPr lang="en-US" dirty="0" smtClean="0"/>
              <a:t>NEED GOOD SURGICAL EXPOSURE</a:t>
            </a:r>
          </a:p>
          <a:p>
            <a:pPr lvl="1"/>
            <a:r>
              <a:rPr lang="en-US" dirty="0" smtClean="0"/>
              <a:t>NO XRAY TO ASSESS FEMORAL COMPONENT</a:t>
            </a:r>
            <a:endParaRPr lang="en-US" dirty="0"/>
          </a:p>
        </p:txBody>
      </p:sp>
      <p:pic>
        <p:nvPicPr>
          <p:cNvPr id="4" name="Picture 13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657600"/>
            <a:ext cx="4648200" cy="308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56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SERIES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2005-2013</a:t>
            </a:r>
          </a:p>
          <a:p>
            <a:r>
              <a:rPr lang="en-US" dirty="0" smtClean="0"/>
              <a:t>750 HIPS</a:t>
            </a:r>
          </a:p>
          <a:p>
            <a:r>
              <a:rPr lang="en-US" dirty="0" smtClean="0"/>
              <a:t>DISLOCATIONS=4</a:t>
            </a:r>
          </a:p>
          <a:p>
            <a:r>
              <a:rPr lang="en-US" dirty="0" smtClean="0"/>
              <a:t>LOOSE STEM=1</a:t>
            </a:r>
          </a:p>
          <a:p>
            <a:r>
              <a:rPr lang="en-US" dirty="0" smtClean="0"/>
              <a:t>FRACTURE=1</a:t>
            </a:r>
          </a:p>
          <a:p>
            <a:r>
              <a:rPr lang="en-US" dirty="0" smtClean="0"/>
              <a:t>INFECTION=1</a:t>
            </a:r>
          </a:p>
          <a:p>
            <a:r>
              <a:rPr lang="en-US" dirty="0" smtClean="0"/>
              <a:t>AVG LOS =2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73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56 </a:t>
            </a:r>
            <a:r>
              <a:rPr lang="en-US" dirty="0" err="1" smtClean="0"/>
              <a:t>yo</a:t>
            </a:r>
            <a:r>
              <a:rPr lang="en-US" dirty="0" smtClean="0"/>
              <a:t> male, </a:t>
            </a:r>
            <a:r>
              <a:rPr lang="en-US" dirty="0" err="1" smtClean="0"/>
              <a:t>Hx</a:t>
            </a:r>
            <a:r>
              <a:rPr lang="en-US" dirty="0" smtClean="0"/>
              <a:t> of Femur FX, R Hip pain</a:t>
            </a:r>
            <a:endParaRPr lang="en-US" dirty="0"/>
          </a:p>
        </p:txBody>
      </p:sp>
      <p:pic>
        <p:nvPicPr>
          <p:cNvPr id="4" name="Content Placeholder 3" descr="KILIAN_ROGER_PELVISGENERAL_09082011_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133600"/>
            <a:ext cx="3657600" cy="3008120"/>
          </a:xfrm>
        </p:spPr>
      </p:pic>
      <p:pic>
        <p:nvPicPr>
          <p:cNvPr id="5" name="Picture 4" descr="KILIAN_ROGER_PELVISGENERAL_09082011_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143000"/>
            <a:ext cx="2916381" cy="2398519"/>
          </a:xfrm>
          <a:prstGeom prst="rect">
            <a:avLst/>
          </a:prstGeom>
        </p:spPr>
      </p:pic>
      <p:pic>
        <p:nvPicPr>
          <p:cNvPr id="6" name="Picture 5" descr="KILIAN_ROGER_PELVISGENERAL_09082011_0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581400"/>
            <a:ext cx="277870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7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RTHA DAA Intra op </a:t>
            </a:r>
            <a:r>
              <a:rPr lang="en-US" dirty="0" err="1" smtClean="0"/>
              <a:t>xray</a:t>
            </a:r>
            <a:endParaRPr lang="en-US" dirty="0"/>
          </a:p>
        </p:txBody>
      </p:sp>
      <p:pic>
        <p:nvPicPr>
          <p:cNvPr id="4" name="Content Placeholder 3" descr="Kilian intrao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219200"/>
            <a:ext cx="4931104" cy="4756150"/>
          </a:xfrm>
        </p:spPr>
      </p:pic>
    </p:spTree>
    <p:extLst>
      <p:ext uri="{BB962C8B-B14F-4D97-AF65-F5344CB8AC3E}">
        <p14:creationId xmlns:p14="http://schemas.microsoft.com/office/powerpoint/2010/main" val="1329515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RTHA DAA Post op</a:t>
            </a:r>
            <a:endParaRPr lang="en-US" dirty="0"/>
          </a:p>
        </p:txBody>
      </p:sp>
      <p:pic>
        <p:nvPicPr>
          <p:cNvPr id="4" name="Content Placeholder 3" descr="Kilian_Roger_PELVIS_01062012_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676400"/>
            <a:ext cx="4684568" cy="3852729"/>
          </a:xfrm>
        </p:spPr>
      </p:pic>
      <p:pic>
        <p:nvPicPr>
          <p:cNvPr id="5" name="Picture 4" descr="Kilian_Roger_PELVIS_01062012_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828800"/>
            <a:ext cx="4191000" cy="344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92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55 </a:t>
            </a:r>
            <a:r>
              <a:rPr lang="en-US" dirty="0" err="1" smtClean="0"/>
              <a:t>yo</a:t>
            </a:r>
            <a:r>
              <a:rPr lang="en-US" dirty="0" smtClean="0"/>
              <a:t> MD </a:t>
            </a:r>
            <a:r>
              <a:rPr lang="en-US" dirty="0" err="1" smtClean="0"/>
              <a:t>Bilat</a:t>
            </a:r>
            <a:r>
              <a:rPr lang="en-US" dirty="0" smtClean="0"/>
              <a:t> DJD HIP undergoes L-THA DAA</a:t>
            </a:r>
            <a:endParaRPr lang="en-US" dirty="0"/>
          </a:p>
        </p:txBody>
      </p:sp>
      <p:pic>
        <p:nvPicPr>
          <p:cNvPr id="4" name="Content Placeholder 3" descr="Fink_Edward_PELVISGENERAL_10122011_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52600"/>
            <a:ext cx="4495800" cy="3697480"/>
          </a:xfrm>
        </p:spPr>
      </p:pic>
      <p:pic>
        <p:nvPicPr>
          <p:cNvPr id="5" name="Picture 4" descr="Fink_Edward_PELVISGENERAL_10122011_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828800"/>
            <a:ext cx="4191000" cy="344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73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POST-OP R-THA after XRT</a:t>
            </a:r>
            <a:endParaRPr lang="en-US" dirty="0"/>
          </a:p>
        </p:txBody>
      </p:sp>
      <p:pic>
        <p:nvPicPr>
          <p:cNvPr id="4" name="Content Placeholder 3" descr="Fink_Edward_PELVISGENERAL_12232011_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99372"/>
            <a:ext cx="4876800" cy="4010827"/>
          </a:xfrm>
        </p:spPr>
      </p:pic>
      <p:pic>
        <p:nvPicPr>
          <p:cNvPr id="5" name="Picture 4" descr="Fink_Edward_PELVISGENERAL_12232011_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676400"/>
            <a:ext cx="3874077" cy="318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26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812847" y="0"/>
            <a:ext cx="8686800" cy="83820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Direct  Anterior  Approach  THR  History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94178" y="2030941"/>
            <a:ext cx="3581400" cy="1752600"/>
          </a:xfrm>
        </p:spPr>
        <p:txBody>
          <a:bodyPr>
            <a:normAutofit/>
          </a:bodyPr>
          <a:lstStyle/>
          <a:p>
            <a:r>
              <a:rPr lang="en-US" dirty="0"/>
              <a:t>First described by Carl </a:t>
            </a:r>
            <a:r>
              <a:rPr lang="en-US" dirty="0" err="1"/>
              <a:t>Hueter</a:t>
            </a:r>
            <a:r>
              <a:rPr lang="en-US" dirty="0"/>
              <a:t> in Germany in </a:t>
            </a:r>
            <a:r>
              <a:rPr lang="en-US" dirty="0" smtClean="0"/>
              <a:t>~ 1881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0587" y="5474118"/>
            <a:ext cx="72671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/>
            <a:r>
              <a:rPr lang="en-US" sz="1200" dirty="0" err="1" smtClean="0"/>
              <a:t>Hueter</a:t>
            </a:r>
            <a:r>
              <a:rPr lang="en-US" sz="1200" dirty="0"/>
              <a:t>, C.  </a:t>
            </a:r>
            <a:r>
              <a:rPr lang="en-US" sz="1200" dirty="0" err="1"/>
              <a:t>Fünfte</a:t>
            </a:r>
            <a:r>
              <a:rPr lang="en-US" sz="1200" dirty="0"/>
              <a:t> </a:t>
            </a:r>
            <a:r>
              <a:rPr lang="en-US" sz="1200" dirty="0" err="1"/>
              <a:t>abtheilung</a:t>
            </a:r>
            <a:r>
              <a:rPr lang="en-US" sz="1200" dirty="0"/>
              <a:t>:  die </a:t>
            </a:r>
            <a:r>
              <a:rPr lang="en-US" sz="1200" dirty="0" err="1"/>
              <a:t>verletzung</a:t>
            </a:r>
            <a:r>
              <a:rPr lang="en-US" sz="1200" dirty="0"/>
              <a:t> und </a:t>
            </a:r>
            <a:r>
              <a:rPr lang="en-US" sz="1200" dirty="0" err="1"/>
              <a:t>krankheiten</a:t>
            </a:r>
            <a:r>
              <a:rPr lang="en-US" sz="1200" dirty="0"/>
              <a:t> des </a:t>
            </a:r>
            <a:r>
              <a:rPr lang="en-US" sz="1200" dirty="0" err="1"/>
              <a:t>hüftgelenkes</a:t>
            </a:r>
            <a:r>
              <a:rPr lang="en-US" sz="1200" dirty="0"/>
              <a:t> , </a:t>
            </a:r>
            <a:r>
              <a:rPr lang="en-US" sz="1200" dirty="0" err="1"/>
              <a:t>neunundzwanzigstes</a:t>
            </a:r>
            <a:r>
              <a:rPr lang="en-US" sz="1200" dirty="0"/>
              <a:t> </a:t>
            </a:r>
            <a:r>
              <a:rPr lang="en-US" sz="1200" dirty="0" err="1"/>
              <a:t>capitel</a:t>
            </a:r>
            <a:r>
              <a:rPr lang="en-US" sz="1200" dirty="0"/>
              <a:t>. </a:t>
            </a:r>
            <a:endParaRPr lang="en-US" sz="1200" dirty="0" smtClean="0"/>
          </a:p>
          <a:p>
            <a:pPr marL="228600" lvl="0" indent="-228600"/>
            <a:r>
              <a:rPr lang="en-US" sz="1200" dirty="0" smtClean="0"/>
              <a:t> </a:t>
            </a:r>
            <a:r>
              <a:rPr lang="en-US" sz="1200" dirty="0"/>
              <a:t>In:  </a:t>
            </a:r>
            <a:r>
              <a:rPr lang="en-US" sz="1200" dirty="0" err="1"/>
              <a:t>Hueter</a:t>
            </a:r>
            <a:r>
              <a:rPr lang="en-US" sz="1200" dirty="0"/>
              <a:t> C, editor.  </a:t>
            </a:r>
            <a:r>
              <a:rPr lang="en-US" sz="1200" dirty="0" err="1"/>
              <a:t>Grundriss</a:t>
            </a:r>
            <a:r>
              <a:rPr lang="en-US" sz="1200" dirty="0"/>
              <a:t> </a:t>
            </a:r>
            <a:r>
              <a:rPr lang="en-US" sz="1200" dirty="0" err="1"/>
              <a:t>der</a:t>
            </a:r>
            <a:r>
              <a:rPr lang="en-US" sz="1200" dirty="0"/>
              <a:t> </a:t>
            </a:r>
            <a:r>
              <a:rPr lang="en-US" sz="1200" dirty="0" err="1"/>
              <a:t>chirurgie</a:t>
            </a:r>
            <a:r>
              <a:rPr lang="en-US" sz="1200" dirty="0"/>
              <a:t>.  2</a:t>
            </a:r>
            <a:r>
              <a:rPr lang="en-US" sz="1200" baseline="30000" dirty="0"/>
              <a:t>nd</a:t>
            </a:r>
            <a:r>
              <a:rPr lang="en-US" sz="1200" dirty="0"/>
              <a:t> edition.  Leipzig;  FCW Vogel;  </a:t>
            </a:r>
            <a:r>
              <a:rPr lang="en-US" sz="1200" dirty="0" smtClean="0"/>
              <a:t>1882. </a:t>
            </a:r>
            <a:r>
              <a:rPr lang="en-US" sz="1200" dirty="0"/>
              <a:t>P 129-200.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00" r="6000"/>
          <a:stretch>
            <a:fillRect/>
          </a:stretch>
        </p:blipFill>
        <p:spPr bwMode="auto">
          <a:xfrm>
            <a:off x="719722" y="962638"/>
            <a:ext cx="3505200" cy="454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310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743200"/>
            <a:ext cx="7772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8800" dirty="0" smtClean="0">
                <a:solidFill>
                  <a:srgbClr val="FFFF00"/>
                </a:solidFill>
              </a:rPr>
              <a:t>THANK YOU</a:t>
            </a:r>
            <a:endParaRPr lang="en-US" sz="8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0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703747" y="-83519"/>
            <a:ext cx="8686800" cy="83820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Direct  Anterior  Approach  THR  History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754682"/>
            <a:ext cx="4343400" cy="41910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400" dirty="0">
                <a:solidFill>
                  <a:srgbClr val="FFFF00"/>
                </a:solidFill>
              </a:rPr>
              <a:t>Use of the DAA in hip </a:t>
            </a:r>
            <a:r>
              <a:rPr lang="en-US" sz="2400" dirty="0" err="1">
                <a:solidFill>
                  <a:srgbClr val="FFFF00"/>
                </a:solidFill>
              </a:rPr>
              <a:t>arthroplasty</a:t>
            </a:r>
            <a:r>
              <a:rPr lang="en-US" sz="2400" dirty="0">
                <a:solidFill>
                  <a:srgbClr val="FFFF00"/>
                </a:solidFill>
              </a:rPr>
              <a:t> began with Smith Petersen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8068" y="5690118"/>
            <a:ext cx="7194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200" dirty="0"/>
              <a:t>Smith Petersen, MN.  A new supra-</a:t>
            </a:r>
            <a:r>
              <a:rPr lang="en-US" sz="1200" dirty="0" err="1"/>
              <a:t>articular</a:t>
            </a:r>
            <a:r>
              <a:rPr lang="en-US" sz="1200" dirty="0"/>
              <a:t> </a:t>
            </a:r>
            <a:r>
              <a:rPr lang="en-US" sz="1200" dirty="0" err="1"/>
              <a:t>subperiosteal</a:t>
            </a:r>
            <a:r>
              <a:rPr lang="en-US" sz="1200" dirty="0"/>
              <a:t> approach to the hip joint.  JBJS Am 1917; s2-15:  592-5</a:t>
            </a:r>
          </a:p>
          <a:p>
            <a:r>
              <a:rPr lang="en-US" sz="1200" dirty="0"/>
              <a:t>Smith Petersen, MN.  Approach to and exposure of the hip joint for mold </a:t>
            </a:r>
            <a:r>
              <a:rPr lang="en-US" sz="1200" dirty="0" err="1"/>
              <a:t>arthroplasty</a:t>
            </a:r>
            <a:r>
              <a:rPr lang="en-US" sz="1200" dirty="0"/>
              <a:t>.  JBJS Am 1949;  31:  40-6</a:t>
            </a:r>
          </a:p>
        </p:txBody>
      </p:sp>
      <p:pic>
        <p:nvPicPr>
          <p:cNvPr id="7" name="Picture 6" descr="Smith Pet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882" y="955129"/>
            <a:ext cx="3855453" cy="426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0082" y="5177135"/>
            <a:ext cx="282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M. N. Smith Petersen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709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3814" y="670413"/>
            <a:ext cx="77724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DAA </a:t>
            </a:r>
            <a:r>
              <a:rPr lang="en-US" dirty="0"/>
              <a:t>continued on in limited use </a:t>
            </a:r>
            <a:r>
              <a:rPr lang="en-US" dirty="0" smtClean="0"/>
              <a:t>for THR with </a:t>
            </a:r>
            <a:r>
              <a:rPr lang="en-US" dirty="0"/>
              <a:t>the </a:t>
            </a:r>
            <a:r>
              <a:rPr lang="en-US" dirty="0" err="1"/>
              <a:t>Judets</a:t>
            </a:r>
            <a:r>
              <a:rPr lang="en-US" dirty="0"/>
              <a:t> </a:t>
            </a:r>
            <a:r>
              <a:rPr lang="en-US" dirty="0" smtClean="0"/>
              <a:t> brothers in France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644808"/>
            <a:ext cx="7275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200" dirty="0" err="1"/>
              <a:t>Judet</a:t>
            </a:r>
            <a:r>
              <a:rPr lang="en-US" sz="1200" dirty="0"/>
              <a:t> J, </a:t>
            </a:r>
            <a:r>
              <a:rPr lang="en-US" sz="1200" dirty="0" err="1"/>
              <a:t>Judet</a:t>
            </a:r>
            <a:r>
              <a:rPr lang="en-US" sz="1200" dirty="0"/>
              <a:t> R.  The use of an artificial femoral head for </a:t>
            </a:r>
            <a:r>
              <a:rPr lang="en-US" sz="1200" dirty="0" err="1"/>
              <a:t>arthroplasty</a:t>
            </a:r>
            <a:r>
              <a:rPr lang="en-US" sz="1200" dirty="0"/>
              <a:t> of the hip joint.  JBJS Br  1950;  32B:  166-73</a:t>
            </a:r>
          </a:p>
          <a:p>
            <a:pPr lvl="0"/>
            <a:r>
              <a:rPr lang="en-US" sz="1200" dirty="0" err="1"/>
              <a:t>Judet</a:t>
            </a:r>
            <a:r>
              <a:rPr lang="en-US" sz="1200" dirty="0"/>
              <a:t> J, </a:t>
            </a:r>
            <a:r>
              <a:rPr lang="en-US" sz="1200" dirty="0" err="1"/>
              <a:t>Judet</a:t>
            </a:r>
            <a:r>
              <a:rPr lang="en-US" sz="1200" dirty="0"/>
              <a:t> H.  </a:t>
            </a:r>
            <a:r>
              <a:rPr lang="en-US" sz="1200" dirty="0" err="1"/>
              <a:t>Voie</a:t>
            </a:r>
            <a:r>
              <a:rPr lang="en-US" sz="1200" dirty="0"/>
              <a:t> </a:t>
            </a:r>
            <a:r>
              <a:rPr lang="en-US" sz="1200" dirty="0" err="1"/>
              <a:t>d’abord</a:t>
            </a:r>
            <a:r>
              <a:rPr lang="en-US" sz="1200" dirty="0"/>
              <a:t> </a:t>
            </a:r>
            <a:r>
              <a:rPr lang="en-US" sz="1200" dirty="0" err="1"/>
              <a:t>anterieure</a:t>
            </a:r>
            <a:r>
              <a:rPr lang="en-US" sz="1200" dirty="0"/>
              <a:t> </a:t>
            </a:r>
            <a:r>
              <a:rPr lang="en-US" sz="1200" dirty="0" err="1"/>
              <a:t>dans</a:t>
            </a:r>
            <a:r>
              <a:rPr lang="en-US" sz="1200" dirty="0"/>
              <a:t> </a:t>
            </a:r>
            <a:r>
              <a:rPr lang="en-US" sz="1200" dirty="0" err="1"/>
              <a:t>l’arthroplastie</a:t>
            </a:r>
            <a:r>
              <a:rPr lang="en-US" sz="1200" dirty="0"/>
              <a:t> </a:t>
            </a:r>
            <a:r>
              <a:rPr lang="en-US" sz="1200" dirty="0" err="1"/>
              <a:t>totale</a:t>
            </a:r>
            <a:r>
              <a:rPr lang="en-US" sz="1200" dirty="0"/>
              <a:t> de la </a:t>
            </a:r>
            <a:r>
              <a:rPr lang="en-US" sz="1200" dirty="0" err="1"/>
              <a:t>hanche</a:t>
            </a:r>
            <a:r>
              <a:rPr lang="en-US" sz="1200" dirty="0"/>
              <a:t>.  </a:t>
            </a:r>
            <a:r>
              <a:rPr lang="en-US" sz="1200" dirty="0" err="1"/>
              <a:t>Presse</a:t>
            </a:r>
            <a:r>
              <a:rPr lang="en-US" sz="1200" dirty="0"/>
              <a:t> Med 1985;  14:  </a:t>
            </a:r>
            <a:r>
              <a:rPr lang="en-US" sz="1200" dirty="0" smtClean="0"/>
              <a:t>1031-3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45214" y="4913252"/>
            <a:ext cx="4593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Dr. Robert </a:t>
            </a:r>
            <a:r>
              <a:rPr lang="en-US" sz="2400" dirty="0" err="1"/>
              <a:t>Judet</a:t>
            </a:r>
            <a:r>
              <a:rPr lang="en-US" sz="2400" dirty="0"/>
              <a:t> and Dr. Jean </a:t>
            </a:r>
            <a:r>
              <a:rPr lang="en-US" sz="2400" dirty="0" err="1"/>
              <a:t>Judet</a:t>
            </a:r>
            <a:r>
              <a:rPr lang="en-US" sz="2400" dirty="0"/>
              <a:t>.</a:t>
            </a:r>
          </a:p>
        </p:txBody>
      </p:sp>
      <p:pic>
        <p:nvPicPr>
          <p:cNvPr id="11" name="Picture 10" descr="Judet brothe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214" y="2118213"/>
            <a:ext cx="4974778" cy="2730373"/>
          </a:xfrm>
          <a:prstGeom prst="rect">
            <a:avLst/>
          </a:prstGeom>
        </p:spPr>
      </p:pic>
      <p:pic>
        <p:nvPicPr>
          <p:cNvPr id="12" name="Picture 11" descr="Judet acrylic impla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8922" y="2118213"/>
            <a:ext cx="3339548" cy="2743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17777" y="5022502"/>
            <a:ext cx="2927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Judet</a:t>
            </a:r>
            <a:r>
              <a:rPr lang="en-US" sz="2400" dirty="0" smtClean="0"/>
              <a:t>  Acrylic  Implant</a:t>
            </a:r>
            <a:endParaRPr lang="en-US" sz="24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838199"/>
            <a:ext cx="8686800" cy="838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Direct  Anterior  Approach  THR  History</a:t>
            </a:r>
          </a:p>
        </p:txBody>
      </p:sp>
    </p:spTree>
    <p:extLst>
      <p:ext uri="{BB962C8B-B14F-4D97-AF65-F5344CB8AC3E}">
        <p14:creationId xmlns:p14="http://schemas.microsoft.com/office/powerpoint/2010/main" val="229158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2847" y="0"/>
            <a:ext cx="8686800" cy="83820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Direct  Anterior  Approach  THR  History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7844" y="838201"/>
            <a:ext cx="3505200" cy="3810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DAA </a:t>
            </a:r>
            <a:r>
              <a:rPr lang="en-US" sz="2800" dirty="0"/>
              <a:t>continued on in limited use </a:t>
            </a:r>
            <a:r>
              <a:rPr lang="en-US" sz="2800" dirty="0" smtClean="0"/>
              <a:t>for THR with </a:t>
            </a:r>
          </a:p>
          <a:p>
            <a:r>
              <a:rPr lang="en-US" sz="2800" dirty="0" err="1" smtClean="0"/>
              <a:t>Kristaps</a:t>
            </a:r>
            <a:r>
              <a:rPr lang="en-US" sz="2800" dirty="0" smtClean="0"/>
              <a:t> </a:t>
            </a:r>
            <a:r>
              <a:rPr lang="en-US" sz="2800" dirty="0" err="1"/>
              <a:t>Keggi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dirty="0"/>
              <a:t>in the US.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5528972"/>
            <a:ext cx="63169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200" dirty="0" smtClean="0"/>
              <a:t>Light </a:t>
            </a:r>
            <a:r>
              <a:rPr lang="en-US" sz="1200" dirty="0"/>
              <a:t>TR, </a:t>
            </a:r>
            <a:r>
              <a:rPr lang="en-US" sz="1200" dirty="0" err="1"/>
              <a:t>Keggi</a:t>
            </a:r>
            <a:r>
              <a:rPr lang="en-US" sz="1200" dirty="0"/>
              <a:t> KJ.  </a:t>
            </a:r>
            <a:r>
              <a:rPr lang="en-US" sz="1200" dirty="0" err="1"/>
              <a:t>Anteior</a:t>
            </a:r>
            <a:r>
              <a:rPr lang="en-US" sz="1200" dirty="0"/>
              <a:t> approach to hip </a:t>
            </a:r>
            <a:r>
              <a:rPr lang="en-US" sz="1200" dirty="0" err="1"/>
              <a:t>arthoplasty</a:t>
            </a:r>
            <a:r>
              <a:rPr lang="en-US" sz="1200" dirty="0"/>
              <a:t>. CORR 1980;  152:  </a:t>
            </a:r>
            <a:r>
              <a:rPr lang="en-US" sz="1200" dirty="0" smtClean="0"/>
              <a:t>255-60</a:t>
            </a:r>
          </a:p>
          <a:p>
            <a:r>
              <a:rPr lang="en-US" sz="1200" dirty="0" err="1"/>
              <a:t>Kennon</a:t>
            </a:r>
            <a:r>
              <a:rPr lang="en-US" sz="1200" dirty="0"/>
              <a:t> RE, </a:t>
            </a:r>
            <a:r>
              <a:rPr lang="en-US" sz="1200" dirty="0" err="1"/>
              <a:t>Keggi</a:t>
            </a:r>
            <a:r>
              <a:rPr lang="en-US" sz="1200" dirty="0"/>
              <a:t> JM, Wetmore RS, et al. 2003. Total </a:t>
            </a:r>
            <a:r>
              <a:rPr lang="en-US" sz="1200" dirty="0" smtClean="0"/>
              <a:t>hip </a:t>
            </a:r>
            <a:r>
              <a:rPr lang="en-US" sz="1200" dirty="0" err="1" smtClean="0"/>
              <a:t>arthroplasty</a:t>
            </a:r>
            <a:r>
              <a:rPr lang="en-US" sz="1200" dirty="0" smtClean="0"/>
              <a:t> </a:t>
            </a:r>
            <a:r>
              <a:rPr lang="en-US" sz="1200" dirty="0"/>
              <a:t>through a minimally invasive </a:t>
            </a:r>
            <a:endParaRPr lang="en-US" sz="1200" dirty="0" smtClean="0"/>
          </a:p>
          <a:p>
            <a:r>
              <a:rPr lang="en-US" sz="1200" dirty="0" smtClean="0"/>
              <a:t>anterior surgical approach</a:t>
            </a:r>
            <a:r>
              <a:rPr lang="en-US" sz="1200" dirty="0"/>
              <a:t>. J Bone Joint </a:t>
            </a:r>
            <a:r>
              <a:rPr lang="en-US" sz="1200" dirty="0" err="1"/>
              <a:t>Surg</a:t>
            </a:r>
            <a:r>
              <a:rPr lang="en-US" sz="1200" dirty="0"/>
              <a:t> A 85:39–48.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23413" y="5078695"/>
            <a:ext cx="190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Kristaps</a:t>
            </a:r>
            <a:r>
              <a:rPr lang="en-US" sz="2400" dirty="0" smtClean="0"/>
              <a:t> </a:t>
            </a:r>
            <a:r>
              <a:rPr lang="en-US" sz="2400" dirty="0" err="1" smtClean="0"/>
              <a:t>Keggi</a:t>
            </a:r>
            <a:endParaRPr lang="en-US" sz="2400" dirty="0"/>
          </a:p>
        </p:txBody>
      </p:sp>
      <p:pic>
        <p:nvPicPr>
          <p:cNvPr id="10" name="Picture 9" descr="Keg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075796"/>
            <a:ext cx="2819400" cy="41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0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600200" y="-124248"/>
            <a:ext cx="8686800" cy="83820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Direct  Anterior  Approach  THR  History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5386" y="403338"/>
            <a:ext cx="3886200" cy="449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</a:t>
            </a:r>
            <a:r>
              <a:rPr lang="en-US" sz="2800" dirty="0"/>
              <a:t>specialized orthopedic </a:t>
            </a:r>
            <a:r>
              <a:rPr lang="en-US" sz="2800" dirty="0" smtClean="0"/>
              <a:t>table, popularized by Joel </a:t>
            </a:r>
            <a:r>
              <a:rPr lang="en-US" sz="2800" dirty="0" err="1" smtClean="0"/>
              <a:t>Matta</a:t>
            </a:r>
            <a:r>
              <a:rPr lang="en-US" dirty="0" smtClean="0"/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5348121"/>
            <a:ext cx="758220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200" dirty="0" err="1"/>
              <a:t>Matta</a:t>
            </a:r>
            <a:r>
              <a:rPr lang="en-US" sz="1200" dirty="0"/>
              <a:t> JM, </a:t>
            </a:r>
            <a:r>
              <a:rPr lang="en-US" sz="1200" dirty="0" err="1"/>
              <a:t>Shahrdar</a:t>
            </a:r>
            <a:r>
              <a:rPr lang="en-US" sz="1200" dirty="0"/>
              <a:t> C, Ferguson T.  Single-incision anterior approach for total hip </a:t>
            </a:r>
            <a:r>
              <a:rPr lang="en-US" sz="1200" dirty="0" err="1"/>
              <a:t>arthoplasty</a:t>
            </a:r>
            <a:r>
              <a:rPr lang="en-US" sz="1200" dirty="0"/>
              <a:t> on an </a:t>
            </a:r>
            <a:r>
              <a:rPr lang="en-US" sz="1200" dirty="0" err="1"/>
              <a:t>orthopaedic</a:t>
            </a:r>
            <a:r>
              <a:rPr lang="en-US" sz="1200" dirty="0"/>
              <a:t> table.  </a:t>
            </a:r>
            <a:endParaRPr lang="en-US" sz="1200" dirty="0" smtClean="0"/>
          </a:p>
          <a:p>
            <a:pPr lvl="0"/>
            <a:r>
              <a:rPr lang="en-US" sz="1200" dirty="0" smtClean="0"/>
              <a:t>CORR </a:t>
            </a:r>
            <a:r>
              <a:rPr lang="en-US" sz="1200" dirty="0"/>
              <a:t>2005;  441:  </a:t>
            </a:r>
            <a:r>
              <a:rPr lang="en-US" sz="1200" dirty="0" smtClean="0"/>
              <a:t>115-24</a:t>
            </a:r>
          </a:p>
          <a:p>
            <a:r>
              <a:rPr lang="en-US" sz="1200" dirty="0"/>
              <a:t>Stefan </a:t>
            </a:r>
            <a:r>
              <a:rPr lang="en-US" sz="1200" dirty="0" err="1"/>
              <a:t>Kreuzer</a:t>
            </a:r>
            <a:r>
              <a:rPr lang="en-US" sz="1200" dirty="0"/>
              <a:t> MD, Kevin </a:t>
            </a:r>
            <a:r>
              <a:rPr lang="en-US" sz="1200" dirty="0" err="1"/>
              <a:t>Leffers</a:t>
            </a:r>
            <a:r>
              <a:rPr lang="en-US" sz="1200" dirty="0"/>
              <a:t> BS, </a:t>
            </a:r>
            <a:r>
              <a:rPr lang="en-US" sz="1200" dirty="0" err="1"/>
              <a:t>Suneel</a:t>
            </a:r>
            <a:r>
              <a:rPr lang="en-US" sz="1200" dirty="0"/>
              <a:t> Kumar MD.  Direct Anterior Approach for Hip Resurfacing: </a:t>
            </a:r>
            <a:endParaRPr lang="en-US" sz="1200" dirty="0" smtClean="0"/>
          </a:p>
          <a:p>
            <a:r>
              <a:rPr lang="en-US" sz="1200" dirty="0" smtClean="0"/>
              <a:t>Surgical </a:t>
            </a:r>
            <a:r>
              <a:rPr lang="en-US" sz="1200" dirty="0"/>
              <a:t>Technique and Complications. CORR (2011) 469:1574–1581</a:t>
            </a:r>
          </a:p>
          <a:p>
            <a:pPr lvl="0"/>
            <a:endParaRPr lang="en-US" sz="1200" dirty="0"/>
          </a:p>
          <a:p>
            <a:endParaRPr lang="en-US" dirty="0"/>
          </a:p>
        </p:txBody>
      </p:sp>
      <p:pic>
        <p:nvPicPr>
          <p:cNvPr id="7" name="Picture 6" descr="Mat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827320"/>
            <a:ext cx="3124200" cy="430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3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Box 3"/>
          <p:cNvSpPr txBox="1">
            <a:spLocks noChangeArrowheads="1"/>
          </p:cNvSpPr>
          <p:nvPr/>
        </p:nvSpPr>
        <p:spPr bwMode="auto">
          <a:xfrm>
            <a:off x="609600" y="5334505"/>
            <a:ext cx="81328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/>
            <a:r>
              <a:rPr lang="en-US" sz="1200" dirty="0" err="1"/>
              <a:t>Rachbauer</a:t>
            </a:r>
            <a:r>
              <a:rPr lang="en-US" sz="1200" dirty="0"/>
              <a:t> F, </a:t>
            </a:r>
            <a:r>
              <a:rPr lang="en-US" sz="1200" dirty="0" err="1"/>
              <a:t>NoglerM</a:t>
            </a:r>
            <a:r>
              <a:rPr lang="en-US" sz="1200" dirty="0"/>
              <a:t>, </a:t>
            </a:r>
            <a:r>
              <a:rPr lang="en-US" sz="1200" dirty="0" err="1"/>
              <a:t>Mayr</a:t>
            </a:r>
            <a:r>
              <a:rPr lang="en-US" sz="1200" dirty="0"/>
              <a:t> E, et al.  Minimally invasive single incision anterior approach for total hip </a:t>
            </a:r>
            <a:r>
              <a:rPr lang="en-US" sz="1200" dirty="0" err="1"/>
              <a:t>arthoplasty</a:t>
            </a:r>
            <a:r>
              <a:rPr lang="en-US" sz="1200" dirty="0"/>
              <a:t>-early results. </a:t>
            </a:r>
            <a:endParaRPr lang="en-US" sz="1200" dirty="0" smtClean="0"/>
          </a:p>
          <a:p>
            <a:pPr lvl="0"/>
            <a:r>
              <a:rPr lang="en-US" sz="1200" dirty="0" smtClean="0"/>
              <a:t> </a:t>
            </a:r>
            <a:r>
              <a:rPr lang="en-US" sz="1200" dirty="0"/>
              <a:t>In:  </a:t>
            </a:r>
            <a:r>
              <a:rPr lang="en-US" sz="1200" dirty="0" err="1"/>
              <a:t>Hozack</a:t>
            </a:r>
            <a:r>
              <a:rPr lang="en-US" sz="1200" dirty="0"/>
              <a:t> WJ, </a:t>
            </a:r>
            <a:r>
              <a:rPr lang="en-US" sz="1200" dirty="0" err="1"/>
              <a:t>Krismer</a:t>
            </a:r>
            <a:r>
              <a:rPr lang="en-US" sz="1200" dirty="0"/>
              <a:t> M, </a:t>
            </a:r>
            <a:r>
              <a:rPr lang="en-US" sz="1200" dirty="0" err="1"/>
              <a:t>Nogler</a:t>
            </a:r>
            <a:r>
              <a:rPr lang="en-US" sz="1200" dirty="0"/>
              <a:t> M, et al </a:t>
            </a:r>
            <a:r>
              <a:rPr lang="en-US" sz="1200" dirty="0" err="1"/>
              <a:t>editiors</a:t>
            </a:r>
            <a:r>
              <a:rPr lang="en-US" sz="1200" dirty="0"/>
              <a:t>. Minimally invasive total joint </a:t>
            </a:r>
            <a:r>
              <a:rPr lang="en-US" sz="1200" dirty="0" err="1"/>
              <a:t>arthroplasty</a:t>
            </a:r>
            <a:r>
              <a:rPr lang="en-US" sz="1200" dirty="0"/>
              <a:t>. Berlin:  Springer;  2004. P. 54-9</a:t>
            </a:r>
          </a:p>
          <a:p>
            <a:pPr lvl="0"/>
            <a:r>
              <a:rPr lang="en-US" sz="1200" dirty="0"/>
              <a:t>Lovell T.  Single incision direct anterior approach for total hip </a:t>
            </a:r>
            <a:r>
              <a:rPr lang="en-US" sz="1200" dirty="0" err="1"/>
              <a:t>arthroplasty</a:t>
            </a:r>
            <a:r>
              <a:rPr lang="en-US" sz="1200" dirty="0"/>
              <a:t> using a standard operating table.  J </a:t>
            </a:r>
            <a:r>
              <a:rPr lang="en-US" sz="1200" dirty="0" err="1"/>
              <a:t>arthroplasty</a:t>
            </a:r>
            <a:r>
              <a:rPr lang="en-US" sz="1200" dirty="0"/>
              <a:t>;  </a:t>
            </a:r>
            <a:endParaRPr lang="en-US" sz="1200" dirty="0" smtClean="0"/>
          </a:p>
          <a:p>
            <a:pPr lvl="0"/>
            <a:r>
              <a:rPr lang="en-US" sz="1200" dirty="0" smtClean="0"/>
              <a:t>Volume </a:t>
            </a:r>
            <a:r>
              <a:rPr lang="en-US" sz="1200" dirty="0"/>
              <a:t>23, Issue 7, Pages 64-68, October 2008</a:t>
            </a:r>
          </a:p>
          <a:p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1215637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 </a:t>
            </a:r>
            <a:r>
              <a:rPr lang="en-US" sz="3200" dirty="0"/>
              <a:t>T</a:t>
            </a:r>
            <a:r>
              <a:rPr lang="en-US" sz="3200" dirty="0" smtClean="0"/>
              <a:t>he DAA in THR</a:t>
            </a:r>
            <a:r>
              <a:rPr lang="en-US" sz="3200" dirty="0"/>
              <a:t> </a:t>
            </a:r>
            <a:r>
              <a:rPr lang="en-US" sz="3200" dirty="0" smtClean="0"/>
              <a:t>using </a:t>
            </a:r>
            <a:r>
              <a:rPr lang="en-US" sz="3200" dirty="0"/>
              <a:t>a standard OR table.  </a:t>
            </a:r>
            <a:endParaRPr lang="en-US" sz="32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63815"/>
            <a:ext cx="8686800" cy="838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Direct  Anterior  Approach  THR  History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31014" y="4904605"/>
            <a:ext cx="215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Michael  </a:t>
            </a:r>
            <a:r>
              <a:rPr lang="en-US" sz="2400" dirty="0" err="1" smtClean="0"/>
              <a:t>Nogler</a:t>
            </a:r>
            <a:endParaRPr lang="en-US" sz="2400" dirty="0"/>
          </a:p>
        </p:txBody>
      </p:sp>
      <p:pic>
        <p:nvPicPr>
          <p:cNvPr id="9" name="Picture 8" descr="Prof Nogler 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775518"/>
            <a:ext cx="2971800" cy="427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2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88288" y="14076"/>
            <a:ext cx="8686800" cy="83820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Direct  Anterior  Approach  THR  History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295400"/>
            <a:ext cx="6400800" cy="3200400"/>
          </a:xfrm>
        </p:spPr>
        <p:txBody>
          <a:bodyPr>
            <a:normAutofit fontScale="85000" lnSpcReduction="10000"/>
          </a:bodyPr>
          <a:lstStyle/>
          <a:p>
            <a:r>
              <a:rPr lang="en-US" sz="4700" dirty="0" smtClean="0">
                <a:solidFill>
                  <a:schemeClr val="tx1"/>
                </a:solidFill>
              </a:rPr>
              <a:t>The principles and basic technique of the approach are the </a:t>
            </a:r>
            <a:r>
              <a:rPr lang="en-US" sz="4700" dirty="0" smtClean="0">
                <a:solidFill>
                  <a:srgbClr val="FFFF00"/>
                </a:solidFill>
              </a:rPr>
              <a:t>same</a:t>
            </a:r>
            <a:r>
              <a:rPr lang="en-US" sz="4700" dirty="0" smtClean="0">
                <a:solidFill>
                  <a:schemeClr val="tx1"/>
                </a:solidFill>
              </a:rPr>
              <a:t> with or without the use of a specialized orthopedic  table.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290536"/>
            <a:ext cx="82524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History of the anterior approach to the hip.  </a:t>
            </a:r>
            <a:endParaRPr lang="en-US" sz="2400" dirty="0" smtClean="0"/>
          </a:p>
          <a:p>
            <a:pPr algn="ctr"/>
            <a:r>
              <a:rPr lang="en-US" sz="2400" dirty="0" err="1" smtClean="0"/>
              <a:t>Rachbauer</a:t>
            </a:r>
            <a:r>
              <a:rPr lang="en-US" sz="2400" dirty="0" smtClean="0"/>
              <a:t>  </a:t>
            </a:r>
            <a:r>
              <a:rPr lang="en-US" sz="2400" dirty="0"/>
              <a:t>F, </a:t>
            </a:r>
            <a:r>
              <a:rPr lang="en-US" sz="2400" dirty="0" err="1"/>
              <a:t>Kain</a:t>
            </a:r>
            <a:r>
              <a:rPr lang="en-US" sz="2400" dirty="0"/>
              <a:t> MS, Leung M.  </a:t>
            </a:r>
            <a:endParaRPr lang="en-US" sz="2400" dirty="0" smtClean="0"/>
          </a:p>
          <a:p>
            <a:pPr algn="ctr"/>
            <a:r>
              <a:rPr lang="en-US" sz="2400" dirty="0" err="1" smtClean="0"/>
              <a:t>Orthop</a:t>
            </a:r>
            <a:r>
              <a:rPr lang="en-US" sz="2400" dirty="0" smtClean="0"/>
              <a:t> </a:t>
            </a:r>
            <a:r>
              <a:rPr lang="en-US" sz="2400" dirty="0" err="1"/>
              <a:t>Clin</a:t>
            </a:r>
            <a:r>
              <a:rPr lang="en-US" sz="2400" dirty="0"/>
              <a:t> North Am.  2009 Jul; 40(3):  311-20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2 AAOS ANNUAL MEETING ICL 361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 AAOS ANNUAL MEETING ICL 361.thmx</Template>
  <TotalTime>42</TotalTime>
  <Words>1142</Words>
  <Application>Microsoft Macintosh PowerPoint</Application>
  <PresentationFormat>On-screen Show (4:3)</PresentationFormat>
  <Paragraphs>128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2012 AAOS ANNUAL MEETING ICL 361</vt:lpstr>
      <vt:lpstr>Worksheet</vt:lpstr>
      <vt:lpstr>THE DIRECT ANTERIOR HIP REPLACEMENT</vt:lpstr>
      <vt:lpstr>ANTHONY S UNGER, MD</vt:lpstr>
      <vt:lpstr>Direct  Anterior  Approach  THR  History</vt:lpstr>
      <vt:lpstr>Direct  Anterior  Approach  THR  History</vt:lpstr>
      <vt:lpstr>PowerPoint Presentation</vt:lpstr>
      <vt:lpstr>Direct  Anterior  Approach  THR  History</vt:lpstr>
      <vt:lpstr>Direct  Anterior  Approach  THR  History</vt:lpstr>
      <vt:lpstr>PowerPoint Presentation</vt:lpstr>
      <vt:lpstr>Direct  Anterior  Approach  THR  History</vt:lpstr>
      <vt:lpstr>Direct  Anterior  Approach  Scientific  Basis</vt:lpstr>
      <vt:lpstr>DAA  Has  Less  Soft  Tissue  Damage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DAA  Recovery  May  Be  Faster  &amp;  Easier</vt:lpstr>
      <vt:lpstr>DAA  Recovery  May  Be  Faster  &amp;  Easier</vt:lpstr>
      <vt:lpstr>DAA  Has  A  Lower  Dislocation  Rate</vt:lpstr>
      <vt:lpstr>DAA  Has  A  Lower  Dislocation  Rate</vt:lpstr>
      <vt:lpstr>DAA ADVANTAGES</vt:lpstr>
      <vt:lpstr>DAA-TABLE-LESS</vt:lpstr>
      <vt:lpstr>DAA-TABLE-LESS</vt:lpstr>
      <vt:lpstr>MY SERIES</vt:lpstr>
      <vt:lpstr>56 yo male, Hx of Femur FX, R Hip pain</vt:lpstr>
      <vt:lpstr>RTHA DAA Intra op xray</vt:lpstr>
      <vt:lpstr>RTHA DAA Post op</vt:lpstr>
      <vt:lpstr>55 yo MD Bilat DJD HIP undergoes L-THA DAA</vt:lpstr>
      <vt:lpstr>POST-OP R-THA after XRT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DIRECT ANTERIOR HIP REPLACEMENT</dc:title>
  <dc:creator>Anthony Unger</dc:creator>
  <cp:lastModifiedBy>Anthony Unger</cp:lastModifiedBy>
  <cp:revision>5</cp:revision>
  <dcterms:created xsi:type="dcterms:W3CDTF">2013-04-10T06:57:16Z</dcterms:created>
  <dcterms:modified xsi:type="dcterms:W3CDTF">2013-04-18T00:08:27Z</dcterms:modified>
</cp:coreProperties>
</file>