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77" r:id="rId3"/>
    <p:sldId id="267" r:id="rId4"/>
    <p:sldId id="268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7E2A-66A3-7F44-9381-4E92AE206288}" type="datetimeFigureOut">
              <a:rPr lang="en-US" smtClean="0"/>
              <a:t>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TRABECULAR METAL MONOBLOC ACETABULAR CUP DEMONSTRATES NO EARLY BEDDING-IN AND EXCELLENT CLINICAL PERFORMANCE AT 10-15 YEAR FOLLOW UP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805" y="3371850"/>
            <a:ext cx="6172200" cy="2498260"/>
          </a:xfrm>
        </p:spPr>
        <p:txBody>
          <a:bodyPr>
            <a:normAutofit/>
          </a:bodyPr>
          <a:lstStyle/>
          <a:p>
            <a:r>
              <a:rPr lang="en-US" dirty="0" smtClean="0"/>
              <a:t>ANTHONY S UNGER, MD</a:t>
            </a:r>
          </a:p>
          <a:p>
            <a:r>
              <a:rPr lang="en-US" dirty="0" smtClean="0"/>
              <a:t>RANDALL J LEWIS, MD</a:t>
            </a:r>
          </a:p>
          <a:p>
            <a:r>
              <a:rPr lang="en-US" dirty="0" smtClean="0"/>
              <a:t>JOHN MARTELL,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2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algn="ctr" defTabSz="668338">
              <a:lnSpc>
                <a:spcPct val="120000"/>
              </a:lnSpc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66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Direct Compression Molded Polyethylene </a:t>
            </a:r>
            <a:endParaRPr lang="en-US" sz="5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29718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algn="ctr" defTabSz="668338">
              <a:lnSpc>
                <a:spcPct val="120000"/>
              </a:lnSpc>
              <a:buClr>
                <a:schemeClr val="tx2"/>
              </a:buClr>
              <a:buSzPct val="30000"/>
              <a:buFont typeface="Monotype Sorts" charset="0"/>
              <a:buNone/>
            </a:pPr>
            <a:endParaRPr lang="en-US" sz="6600" b="1" i="1">
              <a:solidFill>
                <a:srgbClr val="F9FD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defTabSz="668338">
              <a:lnSpc>
                <a:spcPct val="120000"/>
              </a:lnSpc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7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INTEGRATED</a:t>
            </a:r>
          </a:p>
          <a:p>
            <a:pPr algn="ctr" defTabSz="668338">
              <a:lnSpc>
                <a:spcPct val="120000"/>
              </a:lnSpc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66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Into Trabecular Metal </a:t>
            </a:r>
            <a:endParaRPr lang="en-US" sz="5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4808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 advAuto="1000"/>
      <p:bldP spid="2048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0081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7813" r="5208" b="13907"/>
          <a:stretch>
            <a:fillRect/>
          </a:stretch>
        </p:blipFill>
        <p:spPr bwMode="auto">
          <a:xfrm>
            <a:off x="2743200" y="3048000"/>
            <a:ext cx="6251575" cy="3675063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IMPLEX01-4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43427" r="10019" b="12497"/>
          <a:stretch>
            <a:fillRect/>
          </a:stretch>
        </p:blipFill>
        <p:spPr bwMode="auto">
          <a:xfrm>
            <a:off x="152400" y="152400"/>
            <a:ext cx="4648200" cy="2886075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953000" y="152400"/>
            <a:ext cx="4191000" cy="2667000"/>
          </a:xfrm>
          <a:prstGeom prst="rect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algn="ctr" defTabSz="668338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36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Direct Compression Molding of Poly Into the TMT Shell</a:t>
            </a:r>
            <a:endParaRPr lang="en-US" sz="1800" b="1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 flipV="1">
            <a:off x="3733800" y="2590800"/>
            <a:ext cx="914400" cy="91440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953000" y="0"/>
            <a:ext cx="4191000" cy="28194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algn="ctr" defTabSz="668338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36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1.5 to 2.0 mm of poly penetration into Trabecular Metal</a:t>
            </a:r>
            <a:endParaRPr lang="en-US" sz="1800" b="1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57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171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4003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857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1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771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229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9FDF9"/>
              </a:buClr>
              <a:buSzPct val="40000"/>
              <a:buFont typeface="Monotype Sorts" charset="0"/>
              <a:buNone/>
            </a:pPr>
            <a:r>
              <a:rPr lang="en-US" sz="2800" b="1">
                <a:solidFill>
                  <a:schemeClr val="bg2"/>
                </a:solidFill>
                <a:latin typeface="Arial" charset="0"/>
              </a:rPr>
              <a:t>Calcium stearate free UHMWPE resin…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05200" y="4953000"/>
            <a:ext cx="464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057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1717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4003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857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1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771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229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9FDF9"/>
              </a:buClr>
              <a:buSzPct val="40000"/>
              <a:buFont typeface="Monotype Sorts" charset="0"/>
              <a:buNone/>
            </a:pPr>
            <a:r>
              <a:rPr lang="en-US" sz="2800" b="1">
                <a:solidFill>
                  <a:schemeClr val="bg2"/>
                </a:solidFill>
                <a:latin typeface="Arial" charset="0"/>
              </a:rPr>
              <a:t>…Is directly molded into the Trabecular Metal Shell</a:t>
            </a:r>
          </a:p>
        </p:txBody>
      </p:sp>
      <p:pic>
        <p:nvPicPr>
          <p:cNvPr id="19465" name="Picture 9" descr="IMG0081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t="36406" r="73479" b="48282"/>
          <a:stretch>
            <a:fillRect/>
          </a:stretch>
        </p:blipFill>
        <p:spPr bwMode="auto">
          <a:xfrm>
            <a:off x="76200" y="76200"/>
            <a:ext cx="4705350" cy="3443288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282575" y="76200"/>
            <a:ext cx="4772025" cy="3414713"/>
            <a:chOff x="178" y="48"/>
            <a:chExt cx="3006" cy="2151"/>
          </a:xfrm>
        </p:grpSpPr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178" y="48"/>
              <a:ext cx="134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30000"/>
                <a:buFont typeface="Monotype Sorts" charset="0"/>
                <a:buNone/>
              </a:pPr>
              <a:r>
                <a:rPr 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Trabecular Metal</a:t>
              </a: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1488" y="1872"/>
              <a:ext cx="16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2"/>
                </a:buClr>
                <a:buSzPct val="30000"/>
                <a:buFont typeface="Monotype Sorts" charset="0"/>
                <a:buNone/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Polyethylene</a:t>
              </a:r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 rot="-3526538">
              <a:off x="432" y="1080"/>
              <a:ext cx="16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2"/>
                </a:buClr>
                <a:buSzPct val="30000"/>
                <a:buFont typeface="Monotype Sorts" charset="0"/>
                <a:buNone/>
              </a:pP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The </a:t>
              </a:r>
              <a:r>
                <a:rPr lang="ja-JP" alt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‘</a:t>
              </a: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Interface</a:t>
              </a:r>
              <a:r>
                <a:rPr lang="ja-JP" alt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’</a:t>
              </a:r>
              <a:endPara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31881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 autoUpdateAnimBg="0"/>
      <p:bldP spid="1946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G0039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9218" r="23541" b="3125"/>
          <a:stretch>
            <a:fillRect/>
          </a:stretch>
        </p:blipFill>
        <p:spPr bwMode="auto">
          <a:xfrm>
            <a:off x="304800" y="1825625"/>
            <a:ext cx="4267200" cy="3509963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105400" y="1905000"/>
            <a:ext cx="3810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defTabSz="668338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Backside poly wear &amp; metal debris from locking mechanism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Potential Source of Osteolysis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953000" y="1905000"/>
            <a:ext cx="3886200" cy="3352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defTabSz="668338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4000" b="1" i="1">
                <a:solidFill>
                  <a:schemeClr val="tx2"/>
                </a:solidFill>
                <a:latin typeface="Arial" charset="0"/>
              </a:rPr>
              <a:t> abrasion and   screw holes with direct access to bone</a:t>
            </a:r>
          </a:p>
        </p:txBody>
      </p:sp>
      <p:pic>
        <p:nvPicPr>
          <p:cNvPr id="45062" name="Picture 6" descr="IMG003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26031" r="25789" b="30135"/>
          <a:stretch>
            <a:fillRect/>
          </a:stretch>
        </p:blipFill>
        <p:spPr bwMode="auto">
          <a:xfrm>
            <a:off x="228600" y="1447800"/>
            <a:ext cx="4419600" cy="5105400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533400" y="2743200"/>
            <a:ext cx="3048000" cy="3657600"/>
            <a:chOff x="336" y="1728"/>
            <a:chExt cx="1920" cy="2304"/>
          </a:xfrm>
        </p:grpSpPr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920" y="2544"/>
              <a:ext cx="336" cy="624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 flipV="1">
              <a:off x="336" y="1728"/>
              <a:ext cx="432" cy="624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 flipV="1">
              <a:off x="384" y="3456"/>
              <a:ext cx="432" cy="576"/>
            </a:xfrm>
            <a:prstGeom prst="lin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834931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 advAuto="0"/>
      <p:bldP spid="45060" grpId="0" autoUpdateAnimBg="0"/>
      <p:bldP spid="4506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4211638" cy="6858000"/>
            <a:chOff x="0" y="0"/>
            <a:chExt cx="2653" cy="4320"/>
          </a:xfrm>
        </p:grpSpPr>
        <p:pic>
          <p:nvPicPr>
            <p:cNvPr id="48131" name="Picture 3" descr="Img27"/>
            <p:cNvPicPr>
              <a:picLocks noChangeAspect="1" noChangeArrowheads="1"/>
            </p:cNvPicPr>
            <p:nvPr/>
          </p:nvPicPr>
          <p:blipFill>
            <a:blip r:embed="rId2">
              <a:lum bright="-18000" contrast="2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1" t="26155" r="26035" b="30536"/>
            <a:stretch>
              <a:fillRect/>
            </a:stretch>
          </p:blipFill>
          <p:spPr bwMode="auto">
            <a:xfrm>
              <a:off x="0" y="0"/>
              <a:ext cx="2653" cy="4320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8132" name="Text Box 4"/>
            <p:cNvSpPr txBox="1">
              <a:spLocks noChangeArrowheads="1"/>
            </p:cNvSpPr>
            <p:nvPr/>
          </p:nvSpPr>
          <p:spPr bwMode="auto">
            <a:xfrm>
              <a:off x="1728" y="3993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30000"/>
                <a:buFont typeface="Monotype Sorts" charset="0"/>
                <a:buNone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Pre-Op</a:t>
              </a:r>
            </a:p>
          </p:txBody>
        </p:sp>
      </p:grp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953000" y="304800"/>
            <a:ext cx="38941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117475" algn="ctr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CASE EXAMPLE</a:t>
            </a:r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029200" y="6019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9FDF9"/>
              </a:buClr>
              <a:buSzPct val="40000"/>
              <a:buFont typeface="Monotype Sorts" charset="0"/>
              <a:buNone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Rochester, MN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410200" y="2133600"/>
            <a:ext cx="30480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56 yr</a:t>
            </a:r>
          </a:p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Female</a:t>
            </a:r>
          </a:p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DJD</a:t>
            </a:r>
          </a:p>
        </p:txBody>
      </p:sp>
    </p:spTree>
    <p:extLst>
      <p:ext uri="{BB962C8B-B14F-4D97-AF65-F5344CB8AC3E}">
        <p14:creationId xmlns:p14="http://schemas.microsoft.com/office/powerpoint/2010/main" val="964891548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724400" y="1905000"/>
            <a:ext cx="44196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600" b="1">
                <a:solidFill>
                  <a:schemeClr val="tx2"/>
                </a:solidFill>
                <a:latin typeface="Arial" charset="0"/>
              </a:rPr>
              <a:t>Patient is pain-free with excellent function &amp; ROM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0" y="-19050"/>
            <a:ext cx="4692650" cy="6877050"/>
            <a:chOff x="0" y="-12"/>
            <a:chExt cx="2956" cy="4332"/>
          </a:xfrm>
        </p:grpSpPr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2">
              <a:lum bright="-6000" contrast="1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"/>
              <a:ext cx="2956" cy="4320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1104" y="3993"/>
              <a:ext cx="13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30000"/>
                <a:buFont typeface="Monotype Sorts" charset="0"/>
                <a:buNone/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2 years</a:t>
              </a:r>
            </a:p>
          </p:txBody>
        </p:sp>
      </p:grp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029200" y="6019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9FDF9"/>
              </a:buClr>
              <a:buSzPct val="40000"/>
              <a:buFont typeface="Monotype Sorts" charset="0"/>
              <a:buNone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Rochester, MN</a:t>
            </a:r>
          </a:p>
        </p:txBody>
      </p:sp>
    </p:spTree>
    <p:extLst>
      <p:ext uri="{BB962C8B-B14F-4D97-AF65-F5344CB8AC3E}">
        <p14:creationId xmlns:p14="http://schemas.microsoft.com/office/powerpoint/2010/main" val="3884328486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347 PRIMARY THA IN 321 PTS</a:t>
            </a:r>
          </a:p>
          <a:p>
            <a:r>
              <a:rPr lang="en-US" dirty="0" smtClean="0"/>
              <a:t>TWENTY BILATERAL THA</a:t>
            </a:r>
          </a:p>
          <a:p>
            <a:r>
              <a:rPr lang="en-US" dirty="0" smtClean="0"/>
              <a:t>ALL SEEN AT MIN 10 YR FU</a:t>
            </a:r>
          </a:p>
          <a:p>
            <a:r>
              <a:rPr lang="en-US" dirty="0" smtClean="0"/>
              <a:t>XRAYS AND CLINICAL EVALUATION AT 6 WKS, 6 MONTHS, YEARLY INTERVALS</a:t>
            </a:r>
          </a:p>
          <a:p>
            <a:r>
              <a:rPr lang="en-US" dirty="0" smtClean="0"/>
              <a:t>HARRIS HIP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0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IMAGES CONVERTED BY VIDAR DIAGNOSTIC PRO</a:t>
            </a:r>
          </a:p>
          <a:p>
            <a:r>
              <a:rPr lang="en-US" dirty="0" smtClean="0"/>
              <a:t>DIGITAL IMAGES ANALYZED IN DICOM FORMAT</a:t>
            </a:r>
          </a:p>
          <a:p>
            <a:r>
              <a:rPr lang="en-US" dirty="0" smtClean="0"/>
              <a:t>WEAR RATE ANLYSIS BY </a:t>
            </a:r>
            <a:r>
              <a:rPr lang="en-US" dirty="0" smtClean="0">
                <a:solidFill>
                  <a:schemeClr val="accent2"/>
                </a:solidFill>
              </a:rPr>
              <a:t>EDGE DETECTION METHOD OF MARTELL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6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BEDDING-IN DETERMINED BY WEAR RATE COMPARISON BETWEEN 6 WEEK TO ONE YEAR VERSUS ONE YEAR TO LONGEST FU</a:t>
            </a:r>
          </a:p>
          <a:p>
            <a:r>
              <a:rPr lang="en-US" dirty="0" smtClean="0"/>
              <a:t>BEDDING-IN CONSIDERED NOT PRESENT WHEN NO SIGNIFICANT DIFFERENCE SEEN EARLY(ONE YEAR) WEAR AND LONGEST FU WEAR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9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 RANGE 10-15.4 YRS, MEAN 12.4</a:t>
            </a:r>
          </a:p>
          <a:p>
            <a:r>
              <a:rPr lang="en-US" dirty="0" smtClean="0"/>
              <a:t>347 HIPS PERFORMED FROM 1997-2003</a:t>
            </a:r>
          </a:p>
          <a:p>
            <a:r>
              <a:rPr lang="en-US" dirty="0" smtClean="0"/>
              <a:t>101 EXCLUDED DUE TO DEATH</a:t>
            </a:r>
          </a:p>
          <a:p>
            <a:r>
              <a:rPr lang="en-US" dirty="0" smtClean="0"/>
              <a:t>108 LOST TO FU, OR TOO OLD TO RETURN</a:t>
            </a:r>
          </a:p>
          <a:p>
            <a:r>
              <a:rPr lang="en-US" dirty="0" smtClean="0"/>
              <a:t>132 HIPS AVAILABLE FOR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HARRIS HIP SCORE 91 AT FU</a:t>
            </a:r>
          </a:p>
          <a:p>
            <a:r>
              <a:rPr lang="en-US" dirty="0" smtClean="0"/>
              <a:t>NO CUP ASEPTIC LOOSENING</a:t>
            </a:r>
          </a:p>
          <a:p>
            <a:r>
              <a:rPr lang="en-US" dirty="0" smtClean="0"/>
              <a:t>NO OSTEOLYSIS</a:t>
            </a:r>
          </a:p>
          <a:p>
            <a:r>
              <a:rPr lang="en-US" dirty="0" smtClean="0"/>
              <a:t>NO REVISION FOR CUP LOOSENING</a:t>
            </a:r>
          </a:p>
          <a:p>
            <a:r>
              <a:rPr lang="en-US" dirty="0" smtClean="0"/>
              <a:t>SIX HIPS REVISED FOR RECURRENT DISLOCATION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7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  <a:ea typeface="MS Pゴシック" charset="0"/>
                <a:cs typeface="+mj-cs"/>
              </a:rPr>
              <a:t>ANTHONY S UNGER, MD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  <a:ea typeface="MS Pゴシック" charset="0"/>
                <a:cs typeface="MS Pゴシック" charset="0"/>
              </a:rPr>
              <a:t>DISCLOSURES</a:t>
            </a:r>
          </a:p>
          <a:p>
            <a:pPr lvl="1" eaLnBrk="1" hangingPunct="1"/>
            <a:r>
              <a:rPr lang="en-US">
                <a:latin typeface="Corbel" charset="0"/>
                <a:ea typeface="MS Pゴシック" charset="0"/>
                <a:cs typeface="MS Pゴシック" charset="0"/>
              </a:rPr>
              <a:t>INNOMED—ROYALTIES</a:t>
            </a:r>
          </a:p>
          <a:p>
            <a:pPr lvl="1" eaLnBrk="1" hangingPunct="1"/>
            <a:r>
              <a:rPr lang="en-US">
                <a:latin typeface="Corbel" charset="0"/>
                <a:ea typeface="MS Pゴシック" charset="0"/>
                <a:cs typeface="MS Pゴシック" charset="0"/>
              </a:rPr>
              <a:t>BIOMET– ROYALTIES,CONSULTANT</a:t>
            </a:r>
          </a:p>
          <a:p>
            <a:pPr lvl="1" eaLnBrk="1" hangingPunct="1"/>
            <a:r>
              <a:rPr lang="en-US">
                <a:latin typeface="Corbel" charset="0"/>
                <a:ea typeface="MS Pゴシック" charset="0"/>
                <a:cs typeface="MS Pゴシック" charset="0"/>
              </a:rPr>
              <a:t>STRYKER—CONSULTANT, SPEAKER</a:t>
            </a:r>
          </a:p>
          <a:p>
            <a:pPr lvl="1" eaLnBrk="1" hangingPunct="1"/>
            <a:r>
              <a:rPr lang="en-US">
                <a:latin typeface="Corbel" charset="0"/>
                <a:ea typeface="MS Pゴシック" charset="0"/>
                <a:cs typeface="MS Pゴシック" charset="0"/>
              </a:rPr>
              <a:t>CDD-STOCK HOLDER, ROYALTIES</a:t>
            </a:r>
          </a:p>
          <a:p>
            <a:pPr lvl="1" eaLnBrk="1" hangingPunct="1"/>
            <a:r>
              <a:rPr lang="en-US">
                <a:latin typeface="Corbel" charset="0"/>
                <a:ea typeface="MS Pゴシック" charset="0"/>
                <a:cs typeface="MS Pゴシック" charset="0"/>
              </a:rPr>
              <a:t>J OF ARTHROPLASTY-EDITORIAL BOARD</a:t>
            </a:r>
          </a:p>
        </p:txBody>
      </p:sp>
    </p:spTree>
    <p:extLst>
      <p:ext uri="{BB962C8B-B14F-4D97-AF65-F5344CB8AC3E}">
        <p14:creationId xmlns:p14="http://schemas.microsoft.com/office/powerpoint/2010/main" val="426042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ANTEVERSION MADE SOME CUPS IMPOSSIBLE TO VISUALIZE THE HEAD</a:t>
            </a:r>
          </a:p>
          <a:p>
            <a:r>
              <a:rPr lang="en-US" dirty="0" smtClean="0"/>
              <a:t>WEAR ANALYSIS FOR BEDDING-IN PERFORMED IN 67 HIPS</a:t>
            </a:r>
          </a:p>
          <a:p>
            <a:r>
              <a:rPr lang="en-US" dirty="0" smtClean="0"/>
              <a:t>TRUE WEAR ANALYSIS IN 55 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9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925452"/>
              </p:ext>
            </p:extLst>
          </p:nvPr>
        </p:nvGraphicFramePr>
        <p:xfrm>
          <a:off x="457200" y="1600200"/>
          <a:ext cx="8229600" cy="513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BEDDING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 WEAR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WAY ANOVA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MANN-WHITNEY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LINEAR WEAR RATE(MM/YR)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P=0.44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LINEAR WEAR RATE(MM/YR)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P=0.66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LINEAR STD DEV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VOL RATE(MM3/YR)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P=0.27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</a:t>
                      </a:r>
                      <a:r>
                        <a:rPr lang="en-US" baseline="0" dirty="0" smtClean="0"/>
                        <a:t> VOL RATE(MM3/YR)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P=0.91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 STD DEV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77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WEAR RATE LOW</a:t>
            </a:r>
          </a:p>
          <a:p>
            <a:r>
              <a:rPr lang="en-US" dirty="0" smtClean="0"/>
              <a:t>NO OSTEOLYSIS OR LOOSENING AT 15 YR FU</a:t>
            </a:r>
          </a:p>
          <a:p>
            <a:r>
              <a:rPr lang="en-US" dirty="0" smtClean="0"/>
              <a:t>CLINICAL RESULTS EXCELLENT</a:t>
            </a:r>
          </a:p>
          <a:p>
            <a:r>
              <a:rPr lang="en-US" dirty="0" smtClean="0"/>
              <a:t>BEDDING-IN DOES NOT OCCUR IN MONOBLOC DESIGNED CUP WITH DCM POLY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5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edrocel Cup on Mirror imag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0" t="15564" r="33379" b="9377"/>
          <a:stretch>
            <a:fillRect/>
          </a:stretch>
        </p:blipFill>
        <p:spPr bwMode="auto">
          <a:xfrm>
            <a:off x="0" y="381000"/>
            <a:ext cx="4176713" cy="579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4267200" y="533400"/>
            <a:ext cx="487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defTabSz="668338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44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Trabecular Metal Acetabular Cup</a:t>
            </a:r>
          </a:p>
          <a:p>
            <a:pPr defTabSz="668338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4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Used Clinically Since 1997</a:t>
            </a:r>
            <a:endParaRPr 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98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t="5139" r="1620" b="1871"/>
          <a:stretch>
            <a:fillRect/>
          </a:stretch>
        </p:blipFill>
        <p:spPr bwMode="auto">
          <a:xfrm>
            <a:off x="0" y="228600"/>
            <a:ext cx="346868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581400" y="1066800"/>
            <a:ext cx="541020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25425" indent="-22542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Clr>
                <a:srgbClr val="FFFFFF"/>
              </a:buClr>
              <a:buSzPct val="50000"/>
              <a:buFont typeface="Monotype Sorts" charset="0"/>
              <a:buChar char="l"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pure metallic element, # 73.</a:t>
            </a:r>
          </a:p>
          <a:p>
            <a:pPr marL="225425" indent="-22542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Clr>
                <a:srgbClr val="FFFFFF"/>
              </a:buClr>
              <a:buSzPct val="50000"/>
              <a:buFont typeface="Monotype Sorts" charset="0"/>
              <a:buChar char="l"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strong, ductile metal similar to titanium.</a:t>
            </a:r>
          </a:p>
          <a:p>
            <a:pPr marL="225425" indent="-22542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Clr>
                <a:srgbClr val="FFFFFF"/>
              </a:buClr>
              <a:buSzPct val="50000"/>
              <a:buFont typeface="Monotype Sorts" charset="0"/>
              <a:buChar char="l"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Tantalum is the most biocompatible metal of all.</a:t>
            </a:r>
          </a:p>
          <a:p>
            <a:pPr marL="225425" indent="-225425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F9FDF9"/>
              </a:buClr>
              <a:buSzPct val="50000"/>
              <a:buFont typeface="Monotype Sorts" charset="0"/>
              <a:buChar char="l"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50+ years of clinical use; cranioplasty plates, radio opaque markers, pace maker leads, ligation clips, etc...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76400" y="4724400"/>
            <a:ext cx="1752600" cy="1752600"/>
          </a:xfrm>
          <a:prstGeom prst="rect">
            <a:avLst/>
          </a:prstGeom>
          <a:noFill/>
          <a:ln w="1270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733800" y="228600"/>
            <a:ext cx="50292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Clr>
                <a:srgbClr val="FFFFFF"/>
              </a:buClr>
              <a:buSzPct val="50000"/>
              <a:buFont typeface="Monotype Sorts" charset="0"/>
              <a:buNone/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TANTALUM</a:t>
            </a:r>
            <a:endParaRPr lang="en-US" sz="36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851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b="8235"/>
          <a:stretch>
            <a:fillRect/>
          </a:stretch>
        </p:blipFill>
        <p:spPr bwMode="auto">
          <a:xfrm>
            <a:off x="152400" y="152400"/>
            <a:ext cx="42354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52400" y="60960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defTabSz="668338"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40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Trabecular Metal</a:t>
            </a:r>
            <a:endParaRPr lang="en-US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marL="292100" indent="-292100" defTabSz="6683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48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Properties</a:t>
            </a:r>
          </a:p>
          <a:p>
            <a:pPr marL="292100" indent="-292100" algn="l" defTabSz="6683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50000"/>
              <a:buFont typeface="Monotype Sorts" charset="0"/>
              <a:buChar char="l"/>
            </a:pP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80 – 85% porosity</a:t>
            </a:r>
          </a:p>
          <a:p>
            <a:pPr marL="292100" indent="-292100" algn="l" defTabSz="6683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50000"/>
              <a:buFont typeface="Monotype Sorts" charset="0"/>
              <a:buChar char="l"/>
            </a:pP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3-D open structure similar to bone</a:t>
            </a:r>
          </a:p>
          <a:p>
            <a:pPr marL="292100" indent="-292100" algn="l" defTabSz="6683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50000"/>
              <a:buFont typeface="Monotype Sorts" charset="0"/>
              <a:buChar char="l"/>
            </a:pP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Uniform, repeating cellular structure</a:t>
            </a:r>
          </a:p>
          <a:p>
            <a:pPr marL="292100" indent="-292100" algn="l" defTabSz="6683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50000"/>
              <a:buFont typeface="Monotype Sorts" charset="0"/>
              <a:buChar char="l"/>
            </a:pP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Consistent mechanical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41766410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IMG0012"/>
          <p:cNvPicPr>
            <a:picLocks noChangeAspect="1" noChangeArrowheads="1"/>
          </p:cNvPicPr>
          <p:nvPr/>
        </p:nvPicPr>
        <p:blipFill>
          <a:blip r:embed="rId2">
            <a:lum bright="12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70" r="12181" b="15422"/>
          <a:stretch>
            <a:fillRect/>
          </a:stretch>
        </p:blipFill>
        <p:spPr bwMode="auto">
          <a:xfrm>
            <a:off x="152400" y="228600"/>
            <a:ext cx="42291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52400" y="60960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defTabSz="668338"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40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Trabecular Metal</a:t>
            </a:r>
            <a:endParaRPr lang="en-US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419600" y="0"/>
            <a:ext cx="472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marL="292100" indent="-292100" defTabSz="6683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48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Properties</a:t>
            </a:r>
          </a:p>
          <a:p>
            <a:pPr marL="292100" indent="-292100" algn="l" defTabSz="6683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50000"/>
              <a:buFont typeface="Monotype Sorts" charset="0"/>
              <a:buChar char="l"/>
            </a:pP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Large unrestricted pathways for tissue ingrowth</a:t>
            </a:r>
          </a:p>
          <a:p>
            <a:pPr marL="292100" indent="-292100" algn="l" defTabSz="6683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50000"/>
              <a:buFont typeface="Monotype Sorts" charset="0"/>
              <a:buChar char="l"/>
            </a:pP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Stiffness similar to bone</a:t>
            </a:r>
          </a:p>
          <a:p>
            <a:pPr marL="292100" indent="-292100" algn="l" defTabSz="6683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SzPct val="50000"/>
              <a:buFont typeface="Monotype Sorts" charset="0"/>
              <a:buChar char="l"/>
            </a:pPr>
            <a:r>
              <a:rPr lang="ja-JP" alt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‘</a:t>
            </a: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Stand-alone</a:t>
            </a:r>
            <a:r>
              <a:rPr lang="ja-JP" alt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no solid metal needed</a:t>
            </a:r>
          </a:p>
        </p:txBody>
      </p:sp>
    </p:spTree>
    <p:extLst>
      <p:ext uri="{BB962C8B-B14F-4D97-AF65-F5344CB8AC3E}">
        <p14:creationId xmlns:p14="http://schemas.microsoft.com/office/powerpoint/2010/main" val="170359745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74613"/>
            <a:ext cx="91440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3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Stiffness of Orthopaedic Materials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-31750" y="795338"/>
            <a:ext cx="9175750" cy="6062662"/>
            <a:chOff x="-20" y="501"/>
            <a:chExt cx="5780" cy="3819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432" y="535"/>
              <a:ext cx="5328" cy="378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897" y="758"/>
              <a:ext cx="4681" cy="2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897" y="3061"/>
              <a:ext cx="468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97" y="2803"/>
              <a:ext cx="468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897" y="2554"/>
              <a:ext cx="468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97" y="2296"/>
              <a:ext cx="468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897" y="2039"/>
              <a:ext cx="468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897" y="1781"/>
              <a:ext cx="468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897" y="1523"/>
              <a:ext cx="468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897" y="1274"/>
              <a:ext cx="468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897" y="1016"/>
              <a:ext cx="468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897" y="758"/>
              <a:ext cx="4681" cy="1"/>
            </a:xfrm>
            <a:prstGeom prst="line">
              <a:avLst/>
            </a:pr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897" y="758"/>
              <a:ext cx="4681" cy="2561"/>
            </a:xfrm>
            <a:prstGeom prst="rect">
              <a:avLst/>
            </a:prstGeom>
            <a:noFill/>
            <a:ln w="11113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933" y="3310"/>
              <a:ext cx="506" cy="9"/>
            </a:xfrm>
            <a:prstGeom prst="rect">
              <a:avLst/>
            </a:prstGeom>
            <a:solidFill>
              <a:srgbClr val="9999FF"/>
            </a:solidFill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1517" y="3310"/>
              <a:ext cx="507" cy="9"/>
            </a:xfrm>
            <a:prstGeom prst="rect">
              <a:avLst/>
            </a:prstGeom>
            <a:solidFill>
              <a:srgbClr val="993366"/>
            </a:solidFill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2101" y="3301"/>
              <a:ext cx="507" cy="18"/>
            </a:xfrm>
            <a:prstGeom prst="rect">
              <a:avLst/>
            </a:prstGeom>
            <a:solidFill>
              <a:srgbClr val="FFFFCC"/>
            </a:solidFill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2685" y="3293"/>
              <a:ext cx="514" cy="26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3277" y="3284"/>
              <a:ext cx="506" cy="35"/>
            </a:xfrm>
            <a:prstGeom prst="rect">
              <a:avLst/>
            </a:prstGeom>
            <a:solidFill>
              <a:srgbClr val="660066"/>
            </a:solidFill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3861" y="3130"/>
              <a:ext cx="507" cy="189"/>
            </a:xfrm>
            <a:prstGeom prst="rect">
              <a:avLst/>
            </a:prstGeom>
            <a:solidFill>
              <a:srgbClr val="FF8080"/>
            </a:solidFill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4445" y="1910"/>
              <a:ext cx="507" cy="1409"/>
            </a:xfrm>
            <a:prstGeom prst="rect">
              <a:avLst/>
            </a:prstGeom>
            <a:solidFill>
              <a:srgbClr val="0066CC"/>
            </a:solidFill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5029" y="501"/>
              <a:ext cx="507" cy="2818"/>
            </a:xfrm>
            <a:prstGeom prst="rect">
              <a:avLst/>
            </a:prstGeom>
            <a:solidFill>
              <a:srgbClr val="CCCCFF"/>
            </a:solidFill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897" y="758"/>
              <a:ext cx="1" cy="256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848" y="3319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848" y="3061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848" y="2803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848" y="2554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>
              <a:off x="848" y="2296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848" y="2039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>
              <a:off x="848" y="1781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848" y="1523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848" y="1274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848" y="1016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>
              <a:off x="848" y="758"/>
              <a:ext cx="49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897" y="3319"/>
              <a:ext cx="4681" cy="1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 flipV="1">
              <a:off x="897" y="3319"/>
              <a:ext cx="1" cy="6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 flipV="1">
              <a:off x="1482" y="3319"/>
              <a:ext cx="1" cy="6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40"/>
            <p:cNvSpPr>
              <a:spLocks noChangeShapeType="1"/>
            </p:cNvSpPr>
            <p:nvPr/>
          </p:nvSpPr>
          <p:spPr bwMode="auto">
            <a:xfrm flipV="1">
              <a:off x="2066" y="3319"/>
              <a:ext cx="1" cy="6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 flipV="1">
              <a:off x="2650" y="3319"/>
              <a:ext cx="1" cy="6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2"/>
            <p:cNvSpPr>
              <a:spLocks noChangeShapeType="1"/>
            </p:cNvSpPr>
            <p:nvPr/>
          </p:nvSpPr>
          <p:spPr bwMode="auto">
            <a:xfrm flipV="1">
              <a:off x="3241" y="3319"/>
              <a:ext cx="1" cy="6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3"/>
            <p:cNvSpPr>
              <a:spLocks noChangeShapeType="1"/>
            </p:cNvSpPr>
            <p:nvPr/>
          </p:nvSpPr>
          <p:spPr bwMode="auto">
            <a:xfrm flipV="1">
              <a:off x="3826" y="3319"/>
              <a:ext cx="1" cy="6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 flipV="1">
              <a:off x="4410" y="3319"/>
              <a:ext cx="1" cy="6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5"/>
            <p:cNvSpPr>
              <a:spLocks noChangeShapeType="1"/>
            </p:cNvSpPr>
            <p:nvPr/>
          </p:nvSpPr>
          <p:spPr bwMode="auto">
            <a:xfrm flipV="1">
              <a:off x="4994" y="3319"/>
              <a:ext cx="1" cy="6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 flipV="1">
              <a:off x="5578" y="3319"/>
              <a:ext cx="1" cy="6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3936" y="2736"/>
              <a:ext cx="30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>
                  <a:solidFill>
                    <a:srgbClr val="FFFF00"/>
                  </a:solidFill>
                  <a:latin typeface="Arial" charset="0"/>
                </a:rPr>
                <a:t>15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2207" y="2923"/>
              <a:ext cx="37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>
                  <a:solidFill>
                    <a:srgbClr val="FFFF00"/>
                  </a:solidFill>
                  <a:latin typeface="Arial" charset="0"/>
                </a:rPr>
                <a:t>1.5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5040" y="528"/>
              <a:ext cx="45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>
                  <a:solidFill>
                    <a:srgbClr val="FFFF00"/>
                  </a:solidFill>
                  <a:latin typeface="Arial" charset="0"/>
                </a:rPr>
                <a:t>205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4464" y="1968"/>
              <a:ext cx="45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>
                  <a:solidFill>
                    <a:srgbClr val="FFFF00"/>
                  </a:solidFill>
                  <a:latin typeface="Arial" charset="0"/>
                </a:rPr>
                <a:t>110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467" y="2880"/>
              <a:ext cx="1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>
                  <a:solidFill>
                    <a:srgbClr val="FFFF00"/>
                  </a:solidFill>
                  <a:latin typeface="Arial" charset="0"/>
                </a:rPr>
                <a:t>3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1024" y="2915"/>
              <a:ext cx="37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>
                  <a:solidFill>
                    <a:srgbClr val="FFFF00"/>
                  </a:solidFill>
                  <a:latin typeface="Arial" charset="0"/>
                </a:rPr>
                <a:t>0.8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1608" y="2915"/>
              <a:ext cx="37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>
                  <a:solidFill>
                    <a:srgbClr val="FFFF00"/>
                  </a:solidFill>
                  <a:latin typeface="Arial" charset="0"/>
                </a:rPr>
                <a:t>1.0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66" name="Rectangle 54"/>
            <p:cNvSpPr>
              <a:spLocks noChangeArrowheads="1"/>
            </p:cNvSpPr>
            <p:nvPr/>
          </p:nvSpPr>
          <p:spPr bwMode="auto">
            <a:xfrm>
              <a:off x="2777" y="2906"/>
              <a:ext cx="37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400" b="1">
                  <a:solidFill>
                    <a:srgbClr val="FFFF00"/>
                  </a:solidFill>
                  <a:latin typeface="Arial" charset="0"/>
                </a:rPr>
                <a:t>2.0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67" name="Rectangle 55"/>
            <p:cNvSpPr>
              <a:spLocks noChangeArrowheads="1"/>
            </p:cNvSpPr>
            <p:nvPr/>
          </p:nvSpPr>
          <p:spPr bwMode="auto">
            <a:xfrm>
              <a:off x="693" y="3224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68" name="Rectangle 56"/>
            <p:cNvSpPr>
              <a:spLocks noChangeArrowheads="1"/>
            </p:cNvSpPr>
            <p:nvPr/>
          </p:nvSpPr>
          <p:spPr bwMode="auto">
            <a:xfrm>
              <a:off x="609" y="2966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20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69" name="Rectangle 57"/>
            <p:cNvSpPr>
              <a:spLocks noChangeArrowheads="1"/>
            </p:cNvSpPr>
            <p:nvPr/>
          </p:nvSpPr>
          <p:spPr bwMode="auto">
            <a:xfrm>
              <a:off x="609" y="2709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40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70" name="Rectangle 58"/>
            <p:cNvSpPr>
              <a:spLocks noChangeArrowheads="1"/>
            </p:cNvSpPr>
            <p:nvPr/>
          </p:nvSpPr>
          <p:spPr bwMode="auto">
            <a:xfrm>
              <a:off x="609" y="2459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60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71" name="Rectangle 59"/>
            <p:cNvSpPr>
              <a:spLocks noChangeArrowheads="1"/>
            </p:cNvSpPr>
            <p:nvPr/>
          </p:nvSpPr>
          <p:spPr bwMode="auto">
            <a:xfrm>
              <a:off x="609" y="2202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80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72" name="Rectangle 60"/>
            <p:cNvSpPr>
              <a:spLocks noChangeArrowheads="1"/>
            </p:cNvSpPr>
            <p:nvPr/>
          </p:nvSpPr>
          <p:spPr bwMode="auto">
            <a:xfrm>
              <a:off x="524" y="1944"/>
              <a:ext cx="30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100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73" name="Rectangle 61"/>
            <p:cNvSpPr>
              <a:spLocks noChangeArrowheads="1"/>
            </p:cNvSpPr>
            <p:nvPr/>
          </p:nvSpPr>
          <p:spPr bwMode="auto">
            <a:xfrm>
              <a:off x="524" y="1686"/>
              <a:ext cx="30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120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74" name="Rectangle 62"/>
            <p:cNvSpPr>
              <a:spLocks noChangeArrowheads="1"/>
            </p:cNvSpPr>
            <p:nvPr/>
          </p:nvSpPr>
          <p:spPr bwMode="auto">
            <a:xfrm>
              <a:off x="524" y="1429"/>
              <a:ext cx="30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140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75" name="Rectangle 63"/>
            <p:cNvSpPr>
              <a:spLocks noChangeArrowheads="1"/>
            </p:cNvSpPr>
            <p:nvPr/>
          </p:nvSpPr>
          <p:spPr bwMode="auto">
            <a:xfrm>
              <a:off x="524" y="1179"/>
              <a:ext cx="30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160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76" name="Rectangle 64"/>
            <p:cNvSpPr>
              <a:spLocks noChangeArrowheads="1"/>
            </p:cNvSpPr>
            <p:nvPr/>
          </p:nvSpPr>
          <p:spPr bwMode="auto">
            <a:xfrm>
              <a:off x="524" y="922"/>
              <a:ext cx="30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180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77" name="Rectangle 65"/>
            <p:cNvSpPr>
              <a:spLocks noChangeArrowheads="1"/>
            </p:cNvSpPr>
            <p:nvPr/>
          </p:nvSpPr>
          <p:spPr bwMode="auto">
            <a:xfrm>
              <a:off x="524" y="664"/>
              <a:ext cx="30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200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78" name="Rectangle 66"/>
            <p:cNvSpPr>
              <a:spLocks noChangeArrowheads="1"/>
            </p:cNvSpPr>
            <p:nvPr/>
          </p:nvSpPr>
          <p:spPr bwMode="auto">
            <a:xfrm rot="20100000">
              <a:off x="-20" y="3740"/>
              <a:ext cx="148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Cancellous Bone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79" name="Rectangle 67"/>
            <p:cNvSpPr>
              <a:spLocks noChangeArrowheads="1"/>
            </p:cNvSpPr>
            <p:nvPr/>
          </p:nvSpPr>
          <p:spPr bwMode="auto">
            <a:xfrm rot="20100000">
              <a:off x="856" y="3660"/>
              <a:ext cx="113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Polyethylene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80" name="Rectangle 68"/>
            <p:cNvSpPr>
              <a:spLocks noChangeArrowheads="1"/>
            </p:cNvSpPr>
            <p:nvPr/>
          </p:nvSpPr>
          <p:spPr bwMode="auto">
            <a:xfrm rot="20100000">
              <a:off x="1001" y="3787"/>
              <a:ext cx="163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Subchondral Bone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81" name="Rectangle 69"/>
            <p:cNvSpPr>
              <a:spLocks noChangeArrowheads="1"/>
            </p:cNvSpPr>
            <p:nvPr/>
          </p:nvSpPr>
          <p:spPr bwMode="auto">
            <a:xfrm rot="20100000">
              <a:off x="1957" y="3675"/>
              <a:ext cx="1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Bone Cement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82" name="Rectangle 70"/>
            <p:cNvSpPr>
              <a:spLocks noChangeArrowheads="1"/>
            </p:cNvSpPr>
            <p:nvPr/>
          </p:nvSpPr>
          <p:spPr bwMode="auto">
            <a:xfrm rot="20100000">
              <a:off x="2336" y="3718"/>
              <a:ext cx="151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Trabecular Metal 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83" name="Rectangle 71"/>
            <p:cNvSpPr>
              <a:spLocks noChangeArrowheads="1"/>
            </p:cNvSpPr>
            <p:nvPr/>
          </p:nvSpPr>
          <p:spPr bwMode="auto">
            <a:xfrm rot="20100000">
              <a:off x="3133" y="3674"/>
              <a:ext cx="119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Cortical Bone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84" name="Rectangle 72"/>
            <p:cNvSpPr>
              <a:spLocks noChangeArrowheads="1"/>
            </p:cNvSpPr>
            <p:nvPr/>
          </p:nvSpPr>
          <p:spPr bwMode="auto">
            <a:xfrm rot="20100000">
              <a:off x="3680" y="3676"/>
              <a:ext cx="126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Titanium Alloy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85" name="Rectangle 73"/>
            <p:cNvSpPr>
              <a:spLocks noChangeArrowheads="1"/>
            </p:cNvSpPr>
            <p:nvPr/>
          </p:nvSpPr>
          <p:spPr bwMode="auto">
            <a:xfrm rot="20100000">
              <a:off x="4458" y="3627"/>
              <a:ext cx="101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FFFF00"/>
                  </a:solidFill>
                  <a:latin typeface="Arial" charset="0"/>
                </a:rPr>
                <a:t>Co-Cr Alloy</a:t>
              </a:r>
              <a:endParaRPr lang="en-US" sz="2400">
                <a:latin typeface="Times" charset="0"/>
              </a:endParaRPr>
            </a:p>
          </p:txBody>
        </p:sp>
        <p:sp>
          <p:nvSpPr>
            <p:cNvPr id="13386" name="Rectangle 74"/>
            <p:cNvSpPr>
              <a:spLocks noChangeArrowheads="1"/>
            </p:cNvSpPr>
            <p:nvPr/>
          </p:nvSpPr>
          <p:spPr bwMode="auto">
            <a:xfrm>
              <a:off x="0" y="535"/>
              <a:ext cx="5760" cy="378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Text Box 75"/>
            <p:cNvSpPr txBox="1">
              <a:spLocks noChangeArrowheads="1"/>
            </p:cNvSpPr>
            <p:nvPr/>
          </p:nvSpPr>
          <p:spPr bwMode="auto">
            <a:xfrm rot="-5400000">
              <a:off x="-888" y="2184"/>
              <a:ext cx="2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2"/>
                </a:buClr>
                <a:buSzPct val="30000"/>
                <a:buFont typeface="Monotype Sorts" charset="0"/>
                <a:buNone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Stiffness (GPa)</a:t>
              </a:r>
            </a:p>
          </p:txBody>
        </p:sp>
        <p:sp>
          <p:nvSpPr>
            <p:cNvPr id="13388" name="Line 76"/>
            <p:cNvSpPr>
              <a:spLocks noChangeShapeType="1"/>
            </p:cNvSpPr>
            <p:nvPr/>
          </p:nvSpPr>
          <p:spPr bwMode="auto">
            <a:xfrm flipV="1">
              <a:off x="240" y="768"/>
              <a:ext cx="0" cy="528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89" name="Group 77"/>
            <p:cNvGrpSpPr>
              <a:grpSpLocks/>
            </p:cNvGrpSpPr>
            <p:nvPr/>
          </p:nvGrpSpPr>
          <p:grpSpPr bwMode="auto">
            <a:xfrm>
              <a:off x="1968" y="1296"/>
              <a:ext cx="1392" cy="1776"/>
              <a:chOff x="2064" y="1296"/>
              <a:chExt cx="1392" cy="1776"/>
            </a:xfrm>
          </p:grpSpPr>
          <p:sp>
            <p:nvSpPr>
              <p:cNvPr id="13390" name="Text Box 78"/>
              <p:cNvSpPr txBox="1">
                <a:spLocks noChangeArrowheads="1"/>
              </p:cNvSpPr>
              <p:nvPr/>
            </p:nvSpPr>
            <p:spPr bwMode="auto">
              <a:xfrm>
                <a:off x="2064" y="1296"/>
                <a:ext cx="1392" cy="636"/>
              </a:xfrm>
              <a:prstGeom prst="rect">
                <a:avLst/>
              </a:prstGeom>
              <a:solidFill>
                <a:srgbClr val="000000"/>
              </a:solidFill>
              <a:ln w="635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b="1" i="1">
                    <a:solidFill>
                      <a:schemeClr val="tx2"/>
                    </a:solidFill>
                    <a:latin typeface="Arial" charset="0"/>
                  </a:rPr>
                  <a:t>Trabecular Metal</a:t>
                </a:r>
              </a:p>
            </p:txBody>
          </p:sp>
          <p:sp>
            <p:nvSpPr>
              <p:cNvPr id="13391" name="Line 79"/>
              <p:cNvSpPr>
                <a:spLocks noChangeShapeType="1"/>
              </p:cNvSpPr>
              <p:nvPr/>
            </p:nvSpPr>
            <p:spPr bwMode="auto">
              <a:xfrm>
                <a:off x="2976" y="1920"/>
                <a:ext cx="432" cy="1152"/>
              </a:xfrm>
              <a:prstGeom prst="line">
                <a:avLst/>
              </a:prstGeom>
              <a:noFill/>
              <a:ln w="63500">
                <a:solidFill>
                  <a:schemeClr val="hlink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92" name="Group 80"/>
            <p:cNvGrpSpPr>
              <a:grpSpLocks/>
            </p:cNvGrpSpPr>
            <p:nvPr/>
          </p:nvGrpSpPr>
          <p:grpSpPr bwMode="auto">
            <a:xfrm>
              <a:off x="1152" y="2112"/>
              <a:ext cx="1536" cy="1152"/>
              <a:chOff x="1152" y="2064"/>
              <a:chExt cx="1536" cy="1152"/>
            </a:xfrm>
          </p:grpSpPr>
          <p:sp>
            <p:nvSpPr>
              <p:cNvPr id="13393" name="Text Box 81"/>
              <p:cNvSpPr txBox="1">
                <a:spLocks noChangeArrowheads="1"/>
              </p:cNvSpPr>
              <p:nvPr/>
            </p:nvSpPr>
            <p:spPr bwMode="auto">
              <a:xfrm>
                <a:off x="1152" y="2064"/>
                <a:ext cx="1536" cy="482"/>
              </a:xfrm>
              <a:prstGeom prst="rect">
                <a:avLst/>
              </a:prstGeom>
              <a:solidFill>
                <a:schemeClr val="bg2"/>
              </a:solidFill>
              <a:ln w="635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 i="1">
                    <a:solidFill>
                      <a:schemeClr val="tx2"/>
                    </a:solidFill>
                    <a:latin typeface="Arial" charset="0"/>
                  </a:rPr>
                  <a:t>Dense   Cancellous Bone</a:t>
                </a:r>
              </a:p>
            </p:txBody>
          </p:sp>
          <p:sp>
            <p:nvSpPr>
              <p:cNvPr id="13394" name="Line 82"/>
              <p:cNvSpPr>
                <a:spLocks noChangeShapeType="1"/>
              </p:cNvSpPr>
              <p:nvPr/>
            </p:nvSpPr>
            <p:spPr bwMode="auto">
              <a:xfrm>
                <a:off x="2016" y="2544"/>
                <a:ext cx="192" cy="672"/>
              </a:xfrm>
              <a:prstGeom prst="line">
                <a:avLst/>
              </a:prstGeom>
              <a:noFill/>
              <a:ln w="63500">
                <a:solidFill>
                  <a:schemeClr val="hlink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95" name="Text Box 83"/>
            <p:cNvSpPr txBox="1">
              <a:spLocks noChangeArrowheads="1"/>
            </p:cNvSpPr>
            <p:nvPr/>
          </p:nvSpPr>
          <p:spPr bwMode="auto">
            <a:xfrm>
              <a:off x="3648" y="768"/>
              <a:ext cx="1296" cy="1018"/>
            </a:xfrm>
            <a:prstGeom prst="rect">
              <a:avLst/>
            </a:prstGeom>
            <a:solidFill>
              <a:srgbClr val="003366"/>
            </a:solidFill>
            <a:ln w="635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Metals are 30 to 50X stiffer than bone &amp; 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17835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71" tIns="33686" rIns="67371" bIns="33686" anchor="ctr"/>
          <a:lstStyle/>
          <a:p>
            <a:pPr algn="ctr" defTabSz="668338">
              <a:lnSpc>
                <a:spcPct val="120000"/>
              </a:lnSpc>
              <a:buClr>
                <a:schemeClr val="tx2"/>
              </a:buClr>
              <a:buSzPct val="30000"/>
              <a:buFont typeface="Monotype Sorts" charset="0"/>
              <a:buNone/>
            </a:pPr>
            <a:r>
              <a:rPr lang="en-US" sz="88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Elliptical Profile </a:t>
            </a:r>
            <a:endParaRPr lang="en-US" sz="72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4579" name="Picture 3" descr="hedro profile cup 5M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t="5835" r="10777"/>
          <a:stretch>
            <a:fillRect/>
          </a:stretch>
        </p:blipFill>
        <p:spPr bwMode="auto">
          <a:xfrm>
            <a:off x="838200" y="0"/>
            <a:ext cx="7524750" cy="49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1143000" y="76200"/>
            <a:ext cx="6934200" cy="67818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914400" y="2971800"/>
            <a:ext cx="7391400" cy="588963"/>
            <a:chOff x="576" y="1872"/>
            <a:chExt cx="4656" cy="371"/>
          </a:xfrm>
        </p:grpSpPr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 flipH="1">
              <a:off x="4320" y="2208"/>
              <a:ext cx="9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576" y="2208"/>
              <a:ext cx="10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558" y="1872"/>
              <a:ext cx="2765" cy="3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 mm on the diameter</a:t>
              </a:r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2209800" y="152400"/>
            <a:ext cx="4876800" cy="1595438"/>
            <a:chOff x="1392" y="96"/>
            <a:chExt cx="3072" cy="1005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2880" y="96"/>
              <a:ext cx="0" cy="672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1392" y="768"/>
              <a:ext cx="3072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No bone displaced at dome</a:t>
              </a:r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1828800" y="5029200"/>
            <a:ext cx="4953000" cy="528638"/>
            <a:chOff x="1152" y="3168"/>
            <a:chExt cx="3120" cy="333"/>
          </a:xfrm>
        </p:grpSpPr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76" y="3168"/>
              <a:ext cx="2496" cy="33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Spherical Preparation</a:t>
              </a:r>
              <a:endParaRPr lang="en-US" sz="20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1152" y="3360"/>
              <a:ext cx="624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 flipV="1">
              <a:off x="5232" y="720"/>
              <a:ext cx="144" cy="1152"/>
            </a:xfrm>
            <a:prstGeom prst="line">
              <a:avLst/>
            </a:prstGeom>
            <a:noFill/>
            <a:ln w="88900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 flipH="1" flipV="1">
              <a:off x="432" y="816"/>
              <a:ext cx="144" cy="1200"/>
            </a:xfrm>
            <a:prstGeom prst="line">
              <a:avLst/>
            </a:prstGeom>
            <a:noFill/>
            <a:ln w="88900">
              <a:solidFill>
                <a:schemeClr val="hlink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4704" y="0"/>
              <a:ext cx="1056" cy="865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b="1">
                  <a:solidFill>
                    <a:schemeClr val="hlink"/>
                  </a:solidFill>
                  <a:latin typeface="Arial" charset="0"/>
                </a:rPr>
                <a:t>Cup Elliptical Profile</a:t>
              </a:r>
              <a:endParaRPr lang="en-US" sz="2000" b="1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056" cy="865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b="1">
                  <a:solidFill>
                    <a:schemeClr val="hlink"/>
                  </a:solidFill>
                  <a:latin typeface="Arial" charset="0"/>
                </a:rPr>
                <a:t>Cup Elliptical Profile</a:t>
              </a:r>
              <a:endParaRPr lang="en-US" sz="2000" b="1">
                <a:solidFill>
                  <a:schemeClr val="hlin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46563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 advAuto="1000"/>
      <p:bldP spid="245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016296"/>
              </p:ext>
            </p:extLst>
          </p:nvPr>
        </p:nvGraphicFramePr>
        <p:xfrm>
          <a:off x="306388" y="1141413"/>
          <a:ext cx="8302625" cy="549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hart" r:id="rId3" imgW="7759700" imgH="4622800" progId="MSGraph.Chart.8">
                  <p:embed followColorScheme="full"/>
                </p:oleObj>
              </mc:Choice>
              <mc:Fallback>
                <p:oleObj name="Chart" r:id="rId3" imgW="7759700" imgH="4622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r="4465" b="2702"/>
                      <a:stretch>
                        <a:fillRect/>
                      </a:stretch>
                    </p:blipFill>
                    <p:spPr bwMode="auto">
                      <a:xfrm>
                        <a:off x="306388" y="1141413"/>
                        <a:ext cx="8302625" cy="549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i="1">
                <a:solidFill>
                  <a:srgbClr val="F9FD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DCM Poly – Low Wear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228600" y="1066800"/>
            <a:ext cx="579438" cy="5002213"/>
            <a:chOff x="144" y="672"/>
            <a:chExt cx="365" cy="3151"/>
          </a:xfrm>
        </p:grpSpPr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 rot="-5400000">
              <a:off x="-1081" y="2233"/>
              <a:ext cx="28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Linear Wear mm/year</a:t>
              </a:r>
            </a:p>
          </p:txBody>
        </p:sp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flipV="1">
              <a:off x="384" y="672"/>
              <a:ext cx="0" cy="432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07" name="Group 7"/>
          <p:cNvGrpSpPr>
            <a:grpSpLocks/>
          </p:cNvGrpSpPr>
          <p:nvPr/>
        </p:nvGrpSpPr>
        <p:grpSpPr bwMode="auto">
          <a:xfrm>
            <a:off x="2819400" y="914400"/>
            <a:ext cx="3886200" cy="1143000"/>
            <a:chOff x="1824" y="720"/>
            <a:chExt cx="2448" cy="720"/>
          </a:xfrm>
        </p:grpSpPr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 flipH="1">
              <a:off x="1824" y="1008"/>
              <a:ext cx="768" cy="432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2400" y="720"/>
              <a:ext cx="1872" cy="612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‘</a:t>
              </a:r>
              <a:r>
                <a:rPr lang="en-US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Problem Poly</a:t>
              </a:r>
              <a:r>
                <a:rPr lang="ja-JP" altLang="en-US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’</a:t>
              </a:r>
              <a:r>
                <a:rPr lang="en-US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from literature</a:t>
              </a:r>
            </a:p>
          </p:txBody>
        </p:sp>
      </p:grp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4724400" y="2209800"/>
            <a:ext cx="4419600" cy="1371600"/>
            <a:chOff x="2976" y="1392"/>
            <a:chExt cx="2784" cy="864"/>
          </a:xfrm>
        </p:grpSpPr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flipH="1">
              <a:off x="2976" y="1776"/>
              <a:ext cx="672" cy="48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3552" y="1392"/>
              <a:ext cx="2208" cy="612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ja-JP" altLang="en-US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‘</a:t>
              </a:r>
              <a:r>
                <a:rPr lang="en-US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Gold Standard</a:t>
              </a:r>
              <a:r>
                <a:rPr lang="ja-JP" altLang="en-US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’</a:t>
              </a:r>
              <a:endParaRPr lang="en-US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/>
              <a:r>
                <a:rPr lang="en-US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Poly from literature</a:t>
              </a:r>
            </a:p>
          </p:txBody>
        </p:sp>
      </p:grpSp>
      <p:grpSp>
        <p:nvGrpSpPr>
          <p:cNvPr id="51213" name="Group 13"/>
          <p:cNvGrpSpPr>
            <a:grpSpLocks/>
          </p:cNvGrpSpPr>
          <p:nvPr/>
        </p:nvGrpSpPr>
        <p:grpSpPr bwMode="auto">
          <a:xfrm>
            <a:off x="7086600" y="3352800"/>
            <a:ext cx="2057400" cy="1752600"/>
            <a:chOff x="4464" y="2112"/>
            <a:chExt cx="1296" cy="1104"/>
          </a:xfrm>
        </p:grpSpPr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 flipH="1">
              <a:off x="4464" y="2544"/>
              <a:ext cx="480" cy="672"/>
            </a:xfrm>
            <a:prstGeom prst="line">
              <a:avLst/>
            </a:prstGeom>
            <a:noFill/>
            <a:ln w="127000">
              <a:solidFill>
                <a:srgbClr val="008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5" name="Text Box 15"/>
            <p:cNvSpPr txBox="1">
              <a:spLocks noChangeArrowheads="1"/>
            </p:cNvSpPr>
            <p:nvPr/>
          </p:nvSpPr>
          <p:spPr bwMode="auto">
            <a:xfrm>
              <a:off x="4800" y="2112"/>
              <a:ext cx="960" cy="881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 i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Direct Molded Poly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38566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66</TotalTime>
  <Words>678</Words>
  <Application>Microsoft Macintosh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Black</vt:lpstr>
      <vt:lpstr>Chart</vt:lpstr>
      <vt:lpstr>THE TRABECULAR METAL MONOBLOC ACETABULAR CUP DEMONSTRATES NO EARLY BEDDING-IN AND EXCELLENT CLINICAL PERFORMANCE AT 10-15 YEAR FOLLOW UP</vt:lpstr>
      <vt:lpstr>ANTHONY S UNGER, MD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</vt:lpstr>
      <vt:lpstr>METHODS</vt:lpstr>
      <vt:lpstr>METHODS</vt:lpstr>
      <vt:lpstr>RESULTS</vt:lpstr>
      <vt:lpstr>RESULTS</vt:lpstr>
      <vt:lpstr>WEAR ANALYSIS</vt:lpstr>
      <vt:lpstr>WEAR ANALYSIS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TRABECULAR METAL MONOBLOC ACETABULAR CUP DEMONSTRATES NO EARLY BEDDING-IN AND EXCELLENT CLINICAL PERFORMANCE AT 10-15 YEAR FOLLOW UP</dc:title>
  <dc:creator>Anthony Unger</dc:creator>
  <cp:lastModifiedBy>Anthony Unger</cp:lastModifiedBy>
  <cp:revision>8</cp:revision>
  <dcterms:created xsi:type="dcterms:W3CDTF">2015-04-04T18:17:38Z</dcterms:created>
  <dcterms:modified xsi:type="dcterms:W3CDTF">2015-04-10T20:03:01Z</dcterms:modified>
</cp:coreProperties>
</file>