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8" r:id="rId1"/>
  </p:sldMasterIdLst>
  <p:notesMasterIdLst>
    <p:notesMasterId r:id="rId35"/>
  </p:notesMasterIdLst>
  <p:sldIdLst>
    <p:sldId id="258" r:id="rId2"/>
    <p:sldId id="296" r:id="rId3"/>
    <p:sldId id="293" r:id="rId4"/>
    <p:sldId id="297" r:id="rId5"/>
    <p:sldId id="272" r:id="rId6"/>
    <p:sldId id="274" r:id="rId7"/>
    <p:sldId id="273" r:id="rId8"/>
    <p:sldId id="295" r:id="rId9"/>
    <p:sldId id="288" r:id="rId10"/>
    <p:sldId id="287" r:id="rId11"/>
    <p:sldId id="289" r:id="rId12"/>
    <p:sldId id="291" r:id="rId13"/>
    <p:sldId id="300" r:id="rId14"/>
    <p:sldId id="271" r:id="rId15"/>
    <p:sldId id="270" r:id="rId16"/>
    <p:sldId id="292" r:id="rId17"/>
    <p:sldId id="284" r:id="rId18"/>
    <p:sldId id="282" r:id="rId19"/>
    <p:sldId id="275" r:id="rId20"/>
    <p:sldId id="266" r:id="rId21"/>
    <p:sldId id="264" r:id="rId22"/>
    <p:sldId id="276" r:id="rId23"/>
    <p:sldId id="268" r:id="rId24"/>
    <p:sldId id="277" r:id="rId25"/>
    <p:sldId id="281" r:id="rId26"/>
    <p:sldId id="279" r:id="rId27"/>
    <p:sldId id="298" r:id="rId28"/>
    <p:sldId id="299" r:id="rId29"/>
    <p:sldId id="290" r:id="rId30"/>
    <p:sldId id="283" r:id="rId31"/>
    <p:sldId id="286" r:id="rId32"/>
    <p:sldId id="285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5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0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E6CA-0DB6-D945-9DB9-20A44C331DC4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5495-43ED-6746-8EC1-20B55B25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5495-43ED-6746-8EC1-20B55B25F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5495-43ED-6746-8EC1-20B55B25F1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Copyright © 2009 Wolters Kluwer. Published by Lippincott Williams &amp; Wilkins.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Copyright © 2009 </a:t>
            </a:r>
            <a:r>
              <a:rPr lang="en-US" dirty="0" err="1" smtClean="0"/>
              <a:t>Wolters</a:t>
            </a:r>
            <a:r>
              <a:rPr lang="en-US" dirty="0" smtClean="0"/>
              <a:t> </a:t>
            </a:r>
            <a:r>
              <a:rPr lang="en-US" dirty="0" err="1" smtClean="0"/>
              <a:t>Kluwer</a:t>
            </a:r>
            <a:r>
              <a:rPr lang="en-US" dirty="0" smtClean="0"/>
              <a:t>. Published by Lippincott Williams &amp; Wilkins.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Copyright © 2009 </a:t>
            </a:r>
            <a:r>
              <a:rPr lang="en-US" dirty="0" err="1" smtClean="0"/>
              <a:t>Wolters</a:t>
            </a:r>
            <a:r>
              <a:rPr lang="en-US" dirty="0" smtClean="0"/>
              <a:t> </a:t>
            </a:r>
            <a:r>
              <a:rPr lang="en-US" dirty="0" err="1" smtClean="0"/>
              <a:t>Kluwer</a:t>
            </a:r>
            <a:r>
              <a:rPr lang="en-US" dirty="0" smtClean="0"/>
              <a:t>. Published by Lippincott Williams &amp; Wilkins.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Copyright © 2009 </a:t>
            </a:r>
            <a:r>
              <a:rPr lang="en-US" dirty="0" err="1" smtClean="0"/>
              <a:t>Wolters</a:t>
            </a:r>
            <a:r>
              <a:rPr lang="en-US" dirty="0" smtClean="0"/>
              <a:t> </a:t>
            </a:r>
            <a:r>
              <a:rPr lang="en-US" dirty="0" err="1" smtClean="0"/>
              <a:t>Kluwer</a:t>
            </a:r>
            <a:r>
              <a:rPr lang="en-US" dirty="0" smtClean="0"/>
              <a:t>. Published by Lippincott Williams &amp; Wilkins.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E2A-66A3-7F44-9381-4E92AE20628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033" r:id="rId13"/>
    <p:sldLayoutId id="2147484161" r:id="rId14"/>
    <p:sldLayoutId id="21474841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g"/><Relationship Id="rId3" Type="http://schemas.openxmlformats.org/officeDocument/2006/relationships/hyperlink" Target="http://journals.lww.com/jbjsjournal/Fulltext/2017/04050/Iliopsoas_Impingement_After_Primary_Total_Hip.3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journals.lww.com/jbjsjournal/Fulltext/2017/04050/Iliopsoas_Impingement_After_Primary_Total_Hip.3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hyperlink" Target="http://journals.lww.com/jbjsjournal/Fulltext/2017/04050/Iliopsoas_Impingement_After_Primary_Total_Hip.3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journals.lww.com/jbjsjournal/Fulltext/2017/04050/Iliopsoas_Impingement_After_Primary_Total_Hip.3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415" y="1656697"/>
            <a:ext cx="8156448" cy="777240"/>
          </a:xfrm>
        </p:spPr>
        <p:txBody>
          <a:bodyPr/>
          <a:lstStyle/>
          <a:p>
            <a:r>
              <a:rPr lang="en-US" dirty="0" smtClean="0"/>
              <a:t>PSOAS TENDONITIS IN DAA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1286976" y="4127016"/>
            <a:ext cx="5718048" cy="977486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ANTHONY S UNGER, MD</a:t>
            </a:r>
          </a:p>
          <a:p>
            <a:r>
              <a:rPr lang="en-US" sz="3600" dirty="0" smtClean="0"/>
              <a:t>WASHINGTON, DC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682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PASSIVE ROM</a:t>
            </a:r>
          </a:p>
          <a:p>
            <a:r>
              <a:rPr lang="en-US" dirty="0" smtClean="0"/>
              <a:t>PAIN ON SLR OR ACTIVE FLEXION</a:t>
            </a:r>
          </a:p>
          <a:p>
            <a:r>
              <a:rPr lang="en-US" dirty="0" smtClean="0"/>
              <a:t>PAIN ON PALPATION OVER PSOAS TENDON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6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XRAY-AP AND X-TABLE LATERAL</a:t>
            </a:r>
          </a:p>
          <a:p>
            <a:r>
              <a:rPr lang="en-US" dirty="0" smtClean="0"/>
              <a:t>MRI-MARS</a:t>
            </a:r>
          </a:p>
          <a:p>
            <a:r>
              <a:rPr lang="en-US" dirty="0" smtClean="0"/>
              <a:t>ULTRASOUND GUIDED INJECTION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PT UNTIL 6 WEEKS</a:t>
            </a:r>
          </a:p>
          <a:p>
            <a:r>
              <a:rPr lang="en-US" dirty="0" smtClean="0"/>
              <a:t>NO OPEN CHAIN HIP FLEXION IN FIRST 6 WEEKS</a:t>
            </a:r>
          </a:p>
          <a:p>
            <a:r>
              <a:rPr lang="en-US" dirty="0" smtClean="0"/>
              <a:t>WORK WITH KNOWLEDGABLE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70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PT for DAA is DIFFERENT !!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8784" r="-58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20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602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335" r="-27168" b="-44600"/>
          <a:stretch/>
        </p:blipFill>
        <p:spPr>
          <a:xfrm>
            <a:off x="122238" y="549275"/>
            <a:ext cx="11472862" cy="6308725"/>
          </a:xfrm>
        </p:spPr>
      </p:pic>
    </p:spTree>
    <p:extLst>
      <p:ext uri="{BB962C8B-B14F-4D97-AF65-F5344CB8AC3E}">
        <p14:creationId xmlns:p14="http://schemas.microsoft.com/office/powerpoint/2010/main" val="247417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977900"/>
            <a:ext cx="72898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2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ANTERIOR OVERHANG</a:t>
            </a:r>
          </a:p>
          <a:p>
            <a:r>
              <a:rPr lang="en-US" dirty="0" smtClean="0"/>
              <a:t>BURY CUP</a:t>
            </a:r>
          </a:p>
          <a:p>
            <a:r>
              <a:rPr lang="en-US" dirty="0" smtClean="0"/>
              <a:t>SAVE MEDIAL CAPSULE??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7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900"/>
            <a:ext cx="47244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63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2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0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 smtClean="0"/>
              <a:t>ANTHONY S UNGER,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DISCLOSURES</a:t>
            </a:r>
          </a:p>
          <a:p>
            <a:pPr lvl="1"/>
            <a:r>
              <a:rPr lang="en-US" dirty="0" smtClean="0"/>
              <a:t>INNOMED—ROYALTIES</a:t>
            </a:r>
          </a:p>
          <a:p>
            <a:pPr lvl="1"/>
            <a:r>
              <a:rPr lang="en-US" dirty="0" smtClean="0"/>
              <a:t>ZIMMER/BIOMET– ROYALTIES,CONSULTANT</a:t>
            </a:r>
          </a:p>
          <a:p>
            <a:pPr lvl="1"/>
            <a:r>
              <a:rPr lang="en-US" dirty="0" smtClean="0"/>
              <a:t>STRYKER—CONSULTANT, SPEAKER</a:t>
            </a:r>
          </a:p>
          <a:p>
            <a:pPr lvl="1"/>
            <a:r>
              <a:rPr lang="en-US" dirty="0" smtClean="0"/>
              <a:t>SIGNATURE ORTHOPAEDICS-STOCK HOLDER, ROYALTIES</a:t>
            </a:r>
          </a:p>
          <a:p>
            <a:pPr lvl="1"/>
            <a:r>
              <a:rPr lang="en-US" dirty="0" smtClean="0"/>
              <a:t>J OF ARTHROPLASTY-EDITORIAL BOARD</a:t>
            </a:r>
          </a:p>
          <a:p>
            <a:pPr lvl="1"/>
            <a:r>
              <a:rPr lang="en-US" dirty="0" smtClean="0"/>
              <a:t>ARTHROPLASTY TODAY-EDITOR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6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00" y="121590"/>
            <a:ext cx="8229600" cy="9862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CUP OVERHANG&gt;8 MM</a:t>
            </a:r>
            <a:r>
              <a:rPr lang="en-US" dirty="0" smtClean="0"/>
              <a:t>
              </a:t>
            </a:r>
            <a:endParaRPr lang="en-US" dirty="0"/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42500" y="1385888"/>
            <a:ext cx="5715000" cy="4086225"/>
          </a:xfrm>
        </p:spPr>
      </p:pic>
      <p:sp>
        <p:nvSpPr>
          <p:cNvPr id="4" name="Rectangle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n-US" dirty="0" smtClean="0"/>
              <a:t>
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 © 2017 The Journal of Bone and Joint Surgery,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hlinkClick r:id="rId3" action="ppaction://hlinkfile"/>
              </a:rPr>
              <a:t>Iliopsoas Impingement After Primary Total Hip Arthroplasty:  Operative and Nonoperative Treatment Outcomes</a:t>
            </a:r>
            <a:r>
              <a:rPr lang="en-US" b="1" u="sng" dirty="0" smtClean="0"/>
              <a:t>
              </a:t>
            </a:r>
          </a:p>
          <a:p>
            <a:r>
              <a:rPr lang="en-US" dirty="0" err="1" smtClean="0"/>
              <a:t>Chalmers, Brian P.; Sculco, Peter K.; Sierra, Rafael J.; Trousdale, Robert T.; Berry, Daniel J.</a:t>
            </a:r>
            <a:endParaRPr lang="en-US" dirty="0" smtClean="0"/>
          </a:p>
          <a:p>
            <a:r>
              <a:rPr lang="en-US" dirty="0" smtClean="0"/>
              <a:t>JBJS. 99(7):557-564, April 5, 2017.</a:t>
            </a:r>
          </a:p>
          <a:p>
            <a:r>
              <a:rPr lang="en-US" dirty="0" err="1" smtClean="0"/>
              <a:t>doi: 10.2106/JBJS.16.00244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0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OVERHANG&gt;8 MM
              </a:t>
            </a:r>
            <a:endParaRPr lang="en-US" dirty="0"/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1410" r="141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 © 2017 The Journal of Bone and Joint Surgery,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body" sz="half" idx="4294967295"/>
          </p:nvPr>
        </p:nvSpPr>
        <p:spPr>
          <a:xfrm>
            <a:off x="6705600" y="2438400"/>
            <a:ext cx="2438400" cy="3813175"/>
          </a:xfrm>
        </p:spPr>
        <p:txBody>
          <a:bodyPr anchor="b"/>
          <a:lstStyle/>
          <a:p>
            <a:r>
              <a:rPr lang="en-US" dirty="0" smtClean="0"/>
              <a:t>
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6324600" y="996950"/>
            <a:ext cx="2819400" cy="2490788"/>
          </a:xfrm>
        </p:spPr>
        <p:txBody>
          <a:bodyPr>
            <a:normAutofit fontScale="32500" lnSpcReduction="20000"/>
          </a:bodyPr>
          <a:lstStyle/>
          <a:p>
            <a:r>
              <a:rPr lang="en-US" b="1" u="sng" dirty="0" smtClean="0">
                <a:hlinkClick r:id="rId4" action="ppaction://hlinkfile"/>
              </a:rPr>
              <a:t>Iliopsoas Impingement After Primary Total Hip Arthroplasty:  Operative and Nonoperative Treatment Outcomes</a:t>
            </a:r>
            <a:r>
              <a:rPr lang="en-US" b="1" u="sng" dirty="0" smtClean="0"/>
              <a:t>
              </a:t>
            </a:r>
          </a:p>
          <a:p>
            <a:r>
              <a:rPr lang="en-US" dirty="0" err="1" smtClean="0"/>
              <a:t>Chalmers, Brian P.; Sculco, Peter K.; Sierra, Rafael J.; Trousdale, Robert T.; Berry, Daniel J.</a:t>
            </a:r>
            <a:endParaRPr lang="en-US" dirty="0" smtClean="0"/>
          </a:p>
          <a:p>
            <a:r>
              <a:rPr lang="en-US" dirty="0" smtClean="0"/>
              <a:t>JBJS. 99(7):557-564, April 5, 2017.</a:t>
            </a:r>
          </a:p>
          <a:p>
            <a:r>
              <a:rPr lang="en-US" dirty="0" err="1" smtClean="0"/>
              <a:t>doi: 10.2106/JBJS.16.00244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231900"/>
            <a:ext cx="6375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 CUP
              </a:t>
            </a:r>
            <a:endParaRPr lang="en-US" dirty="0"/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10595" b="1059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 © 2017 The Journal of Bone and Joint Surgery,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6705600" y="550863"/>
            <a:ext cx="2438400" cy="1831975"/>
          </a:xfrm>
        </p:spPr>
        <p:txBody>
          <a:bodyPr>
            <a:normAutofit fontScale="25000" lnSpcReduction="20000"/>
          </a:bodyPr>
          <a:lstStyle/>
          <a:p>
            <a:r>
              <a:rPr lang="en-US" b="1" u="sng" dirty="0" smtClean="0">
                <a:hlinkClick r:id="rId3" action="ppaction://hlinkfile"/>
              </a:rPr>
              <a:t>Iliopsoas Impingement After Primary Total Hip Arthroplasty:  Operative and Nonoperative Treatment Outcomes</a:t>
            </a:r>
            <a:r>
              <a:rPr lang="en-US" b="1" u="sng" dirty="0" smtClean="0"/>
              <a:t>
              </a:t>
            </a:r>
          </a:p>
          <a:p>
            <a:r>
              <a:rPr lang="en-US" dirty="0" err="1" smtClean="0"/>
              <a:t>Chalmers, Brian P.; Sculco, Peter K.; Sierra, Rafael J.; Trousdale, Robert T.; Berry, Daniel J.</a:t>
            </a:r>
            <a:endParaRPr lang="en-US" dirty="0" smtClean="0"/>
          </a:p>
          <a:p>
            <a:r>
              <a:rPr lang="en-US" dirty="0" smtClean="0"/>
              <a:t>JBJS. 99(7):557-564, April 5, 2017.</a:t>
            </a:r>
          </a:p>
          <a:p>
            <a:r>
              <a:rPr lang="en-US" dirty="0" err="1" smtClean="0"/>
              <a:t>doi: 10.2106/JBJS.16.00244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body" orient="vert" idx="4294967295"/>
          </p:nvPr>
        </p:nvSpPr>
        <p:spPr>
          <a:xfrm>
            <a:off x="0" y="1600200"/>
            <a:ext cx="8229600" cy="4525963"/>
          </a:xfrm>
        </p:spPr>
        <p:txBody>
          <a:bodyPr anchor="b"/>
          <a:lstStyle/>
          <a:p>
            <a:r>
              <a:rPr lang="en-US" dirty="0" smtClean="0"/>
              <a:t>
             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8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714500"/>
            <a:ext cx="6375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35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18281" b="-18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19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8769" b="-28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38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NON-OP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NSAI</a:t>
            </a:r>
          </a:p>
          <a:p>
            <a:r>
              <a:rPr lang="en-US" dirty="0" smtClean="0"/>
              <a:t>PT</a:t>
            </a:r>
          </a:p>
          <a:p>
            <a:r>
              <a:rPr lang="en-US" dirty="0" smtClean="0"/>
              <a:t>GUIDED INJECTION		</a:t>
            </a:r>
          </a:p>
          <a:p>
            <a:pPr lvl="1"/>
            <a:r>
              <a:rPr lang="en-US" dirty="0" smtClean="0"/>
              <a:t>STEROID</a:t>
            </a:r>
          </a:p>
          <a:p>
            <a:pPr lvl="1"/>
            <a:r>
              <a:rPr lang="en-US" dirty="0" smtClean="0"/>
              <a:t>BOTOX</a:t>
            </a:r>
          </a:p>
          <a:p>
            <a:pPr lvl="1"/>
            <a:r>
              <a:rPr lang="en-US" dirty="0" smtClean="0"/>
              <a:t>PRP??</a:t>
            </a:r>
          </a:p>
        </p:txBody>
      </p:sp>
    </p:spTree>
    <p:extLst>
      <p:ext uri="{BB962C8B-B14F-4D97-AF65-F5344CB8AC3E}">
        <p14:creationId xmlns:p14="http://schemas.microsoft.com/office/powerpoint/2010/main" val="13250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ANTERIOR GROIN PAIN A PROBLEM AFTER DAA???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YES---BUT PREVENTABLE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642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93" y="864571"/>
            <a:ext cx="6740840" cy="54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1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61" y="730482"/>
            <a:ext cx="7062815" cy="53354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SCOPE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8" y="891659"/>
            <a:ext cx="8749251" cy="55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OR-- WATCH OUT FOR ANTERIOR IMPINGEMENT</a:t>
            </a:r>
          </a:p>
          <a:p>
            <a:r>
              <a:rPr lang="en-US" dirty="0" smtClean="0"/>
              <a:t>HOLD THE PT</a:t>
            </a:r>
          </a:p>
          <a:p>
            <a:r>
              <a:rPr lang="en-US" dirty="0" smtClean="0"/>
              <a:t>FOLLOW THE ALGORITHIM : RELEASE PSOAS  for &lt;8mm AND/OR REVISE CUP FOR &gt;8mm in CHRONIC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9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PSOAS TENDONITIS=GROIN PAIN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84" y="0"/>
            <a:ext cx="6809865" cy="67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40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0" y="553909"/>
            <a:ext cx="8055847" cy="57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OVERHANG&gt;8 MM
              </a:t>
            </a:r>
            <a:endParaRPr lang="en-US" dirty="0"/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1410" r="141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 © 2017 The Journal of Bone and Joint Surgery,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body" sz="half" idx="4294967295"/>
          </p:nvPr>
        </p:nvSpPr>
        <p:spPr>
          <a:xfrm>
            <a:off x="6705600" y="2438400"/>
            <a:ext cx="2438400" cy="3813175"/>
          </a:xfrm>
        </p:spPr>
        <p:txBody>
          <a:bodyPr anchor="b"/>
          <a:lstStyle/>
          <a:p>
            <a:r>
              <a:rPr lang="en-US" dirty="0" smtClean="0"/>
              <a:t>
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6324600" y="996950"/>
            <a:ext cx="2819400" cy="2490788"/>
          </a:xfrm>
        </p:spPr>
        <p:txBody>
          <a:bodyPr>
            <a:normAutofit fontScale="32500" lnSpcReduction="20000"/>
          </a:bodyPr>
          <a:lstStyle/>
          <a:p>
            <a:r>
              <a:rPr lang="en-US" b="1" u="sng" dirty="0" smtClean="0">
                <a:hlinkClick r:id="rId4" action="ppaction://hlinkfile"/>
              </a:rPr>
              <a:t>Iliopsoas Impingement After Primary Total Hip Arthroplasty:  Operative and Nonoperative Treatment Outcomes</a:t>
            </a:r>
            <a:r>
              <a:rPr lang="en-US" b="1" u="sng" dirty="0" smtClean="0"/>
              <a:t>
              </a:t>
            </a:r>
          </a:p>
          <a:p>
            <a:r>
              <a:rPr lang="en-US" dirty="0" err="1" smtClean="0"/>
              <a:t>Chalmers, Brian P.; Sculco, Peter K.; Sierra, Rafael J.; Trousdale, Robert T.; Berry, Daniel J.</a:t>
            </a:r>
            <a:endParaRPr lang="en-US" dirty="0" smtClean="0"/>
          </a:p>
          <a:p>
            <a:r>
              <a:rPr lang="en-US" dirty="0" smtClean="0"/>
              <a:t>JBJS. 99(7):557-564, April 5, 2017.</a:t>
            </a:r>
          </a:p>
          <a:p>
            <a:r>
              <a:rPr lang="en-US" dirty="0" err="1" smtClean="0"/>
              <a:t>doi: 10.2106/JBJS.16.00244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GROIN PAIN UPON RISE FROM CHAIR OR STAIR CLIMB</a:t>
            </a:r>
          </a:p>
          <a:p>
            <a:r>
              <a:rPr lang="en-US" dirty="0" smtClean="0"/>
              <a:t>USUALLY AFTER 6 -12 WEEKS POST 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2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184</TotalTime>
  <Words>283</Words>
  <Application>Microsoft Macintosh PowerPoint</Application>
  <PresentationFormat>On-screen Show (4:3)</PresentationFormat>
  <Paragraphs>80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Twilight</vt:lpstr>
      <vt:lpstr>PSOAS TENDONITIS IN DAA</vt:lpstr>
      <vt:lpstr>ANTHONY S UNGER, MD</vt:lpstr>
      <vt:lpstr>IS ANTERIOR GROIN PAIN A PROBLEM AFTER DAA???</vt:lpstr>
      <vt:lpstr>PSOAS TENDONITIS=GROIN PAIN</vt:lpstr>
      <vt:lpstr>PowerPoint Presentation</vt:lpstr>
      <vt:lpstr>PowerPoint Presentation</vt:lpstr>
      <vt:lpstr>PowerPoint Presentation</vt:lpstr>
      <vt:lpstr>ANTERIOR OVERHANG&gt;8 MM
              </vt:lpstr>
      <vt:lpstr>HISTORY</vt:lpstr>
      <vt:lpstr>PHYSICAL EXAM</vt:lpstr>
      <vt:lpstr>IMAGING</vt:lpstr>
      <vt:lpstr>PREVENTION</vt:lpstr>
      <vt:lpstr>PT for DAA is DIFFERENT !!</vt:lpstr>
      <vt:lpstr>PowerPoint Presentation</vt:lpstr>
      <vt:lpstr>PowerPoint Presentation</vt:lpstr>
      <vt:lpstr>PREVENTION</vt:lpstr>
      <vt:lpstr>PowerPoint Presentation</vt:lpstr>
      <vt:lpstr>PowerPoint Presentation</vt:lpstr>
      <vt:lpstr>PowerPoint Presentation</vt:lpstr>
      <vt:lpstr>CUP OVERHANG&gt;8 MM
              </vt:lpstr>
      <vt:lpstr>ANTERIOR OVERHANG&gt;8 MM
              </vt:lpstr>
      <vt:lpstr>PowerPoint Presentation</vt:lpstr>
      <vt:lpstr>REVISE CUP
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NON-OP RX</vt:lpstr>
      <vt:lpstr>PowerPoint Presentation</vt:lpstr>
      <vt:lpstr>HIP SCOPE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PSOAS TENDONITIS IN DAA</dc:title>
  <dc:creator>Anthony Unger</dc:creator>
  <cp:lastModifiedBy>Anthony Unger</cp:lastModifiedBy>
  <cp:revision>22</cp:revision>
  <dcterms:created xsi:type="dcterms:W3CDTF">2017-08-12T18:47:36Z</dcterms:created>
  <dcterms:modified xsi:type="dcterms:W3CDTF">2018-08-30T14:41:24Z</dcterms:modified>
</cp:coreProperties>
</file>