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96" r:id="rId1"/>
  </p:sldMasterIdLst>
  <p:notesMasterIdLst>
    <p:notesMasterId r:id="rId54"/>
  </p:notesMasterIdLst>
  <p:sldIdLst>
    <p:sldId id="256" r:id="rId2"/>
    <p:sldId id="295" r:id="rId3"/>
    <p:sldId id="257" r:id="rId4"/>
    <p:sldId id="289" r:id="rId5"/>
    <p:sldId id="287" r:id="rId6"/>
    <p:sldId id="291" r:id="rId7"/>
    <p:sldId id="288" r:id="rId8"/>
    <p:sldId id="297" r:id="rId9"/>
    <p:sldId id="298" r:id="rId10"/>
    <p:sldId id="301" r:id="rId11"/>
    <p:sldId id="304" r:id="rId12"/>
    <p:sldId id="305" r:id="rId13"/>
    <p:sldId id="307" r:id="rId14"/>
    <p:sldId id="306" r:id="rId15"/>
    <p:sldId id="302" r:id="rId16"/>
    <p:sldId id="303" r:id="rId17"/>
    <p:sldId id="258" r:id="rId18"/>
    <p:sldId id="276" r:id="rId19"/>
    <p:sldId id="259" r:id="rId20"/>
    <p:sldId id="260" r:id="rId21"/>
    <p:sldId id="261" r:id="rId22"/>
    <p:sldId id="274" r:id="rId23"/>
    <p:sldId id="272" r:id="rId24"/>
    <p:sldId id="284" r:id="rId25"/>
    <p:sldId id="282" r:id="rId26"/>
    <p:sldId id="286" r:id="rId27"/>
    <p:sldId id="283" r:id="rId28"/>
    <p:sldId id="273" r:id="rId29"/>
    <p:sldId id="262" r:id="rId30"/>
    <p:sldId id="308" r:id="rId31"/>
    <p:sldId id="296" r:id="rId32"/>
    <p:sldId id="263" r:id="rId33"/>
    <p:sldId id="300" r:id="rId34"/>
    <p:sldId id="299" r:id="rId35"/>
    <p:sldId id="270" r:id="rId36"/>
    <p:sldId id="264" r:id="rId37"/>
    <p:sldId id="275" r:id="rId38"/>
    <p:sldId id="280" r:id="rId39"/>
    <p:sldId id="266" r:id="rId40"/>
    <p:sldId id="278" r:id="rId41"/>
    <p:sldId id="277" r:id="rId42"/>
    <p:sldId id="267" r:id="rId43"/>
    <p:sldId id="265" r:id="rId44"/>
    <p:sldId id="279" r:id="rId45"/>
    <p:sldId id="285" r:id="rId46"/>
    <p:sldId id="268" r:id="rId47"/>
    <p:sldId id="292" r:id="rId48"/>
    <p:sldId id="294" r:id="rId49"/>
    <p:sldId id="293" r:id="rId50"/>
    <p:sldId id="290" r:id="rId51"/>
    <p:sldId id="269" r:id="rId52"/>
    <p:sldId id="281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7532-162F-984A-B401-DCB1466441D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C06EB-B476-F34D-BB53-6BED16E56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14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50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C521AE-286C-854F-BCEC-3EB84E42E3AB}" type="slidenum">
              <a:rPr lang="en-US"/>
              <a:pPr/>
              <a:t>13</a:t>
            </a:fld>
            <a:endParaRPr lang="en-US"/>
          </a:p>
        </p:txBody>
      </p:sp>
      <p:sp>
        <p:nvSpPr>
          <p:cNvPr id="51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03786" y="695134"/>
            <a:ext cx="4848989" cy="342815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1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ACC7EF-4E79-C843-9574-D33F99BC06C6}" type="slidenum">
              <a:rPr lang="en-US"/>
              <a:pPr/>
              <a:t>14</a:t>
            </a:fld>
            <a:endParaRPr lang="en-US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44291" y="653046"/>
            <a:ext cx="4562399" cy="322585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5674" y="4085271"/>
            <a:ext cx="5639632" cy="704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6959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r>
              <a:rPr lang="en-US" sz="800">
                <a:latin typeface="Arial" charset="0"/>
                <a:cs typeface="Baekmuk Gulim" charset="0"/>
              </a:rPr>
              <a:t>Comparison of mean 90-day episode-of-care Medicare costs by age among patients undergoing THA and TKA.</a:t>
            </a:r>
          </a:p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Baekmuk Gulim" charset="0"/>
            </a:endParaRPr>
          </a:p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endParaRPr lang="en-US" sz="1800">
              <a:latin typeface="Arial" charset="0"/>
              <a:cs typeface="Baekmuk Gulim" charset="0"/>
            </a:endParaRPr>
          </a:p>
          <a:p>
            <a:pPr marL="189280" indent="-187888">
              <a:lnSpc>
                <a:spcPct val="93000"/>
              </a:lnSpc>
              <a:spcBef>
                <a:spcPct val="0"/>
              </a:spcBef>
            </a:pPr>
            <a:endParaRPr lang="en-US" sz="800">
              <a:latin typeface="Arial" charset="0"/>
              <a:cs typeface="Baekmuk Gulim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C06EB-B476-F34D-BB53-6BED16E561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146BF-6DCC-4F55-862F-EB33B18CA1B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C520-127C-4D4C-93A8-1F78BEF33BA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3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83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BC7E2A-66A3-7F44-9381-4E92AE206288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502E83A-EE81-5D44-827F-5808CA8B78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  <p:sldLayoutId id="2147484108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termsandconditio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elsevier.com/termsandcondition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176" y="1071793"/>
            <a:ext cx="7772400" cy="1975104"/>
          </a:xfrm>
        </p:spPr>
        <p:txBody>
          <a:bodyPr/>
          <a:lstStyle/>
          <a:p>
            <a:r>
              <a:rPr lang="en-US" dirty="0"/>
              <a:t>TOTAL HIP REPLACEMENT IN THE ELDERLY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ANTHONY S UNGER, MD</a:t>
            </a:r>
          </a:p>
          <a:p>
            <a:r>
              <a:rPr lang="en-US" sz="3200" dirty="0"/>
              <a:t>WASHINGTON, DC</a:t>
            </a:r>
          </a:p>
        </p:txBody>
      </p:sp>
    </p:spTree>
    <p:extLst>
      <p:ext uri="{BB962C8B-B14F-4D97-AF65-F5344CB8AC3E}">
        <p14:creationId xmlns:p14="http://schemas.microsoft.com/office/powerpoint/2010/main" val="3099877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THA FAVORABLE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PAGNANO-MAYO EXPERIENCE</a:t>
            </a:r>
          </a:p>
          <a:p>
            <a:pPr lvl="1"/>
            <a:r>
              <a:rPr lang="en-US" dirty="0"/>
              <a:t>MEDICAL CO-MORBITIES COMMON</a:t>
            </a:r>
          </a:p>
          <a:p>
            <a:pPr lvl="1"/>
            <a:r>
              <a:rPr lang="en-US" dirty="0"/>
              <a:t>MOST STEMS CEMENTED</a:t>
            </a:r>
          </a:p>
          <a:p>
            <a:pPr lvl="1"/>
            <a:r>
              <a:rPr lang="en-US" dirty="0"/>
              <a:t>AT 4.2 YO HSS SCORES IMPROVED</a:t>
            </a:r>
          </a:p>
          <a:p>
            <a:pPr lvl="1"/>
            <a:r>
              <a:rPr lang="en-US" dirty="0"/>
              <a:t>9/65 HAD COMPLICATIONS</a:t>
            </a:r>
          </a:p>
          <a:p>
            <a:pPr lvl="1"/>
            <a:r>
              <a:rPr lang="en-US" dirty="0"/>
              <a:t>25% IN ICU</a:t>
            </a:r>
          </a:p>
        </p:txBody>
      </p:sp>
    </p:spTree>
    <p:extLst>
      <p:ext uri="{BB962C8B-B14F-4D97-AF65-F5344CB8AC3E}">
        <p14:creationId xmlns:p14="http://schemas.microsoft.com/office/powerpoint/2010/main" val="425634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9173" b="-291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732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21" b="9021"/>
          <a:stretch>
            <a:fillRect/>
          </a:stretch>
        </p:blipFill>
        <p:spPr>
          <a:xfrm>
            <a:off x="914400" y="1784350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042344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0363" y="1260475"/>
            <a:ext cx="8640762" cy="221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spcAft>
                <a:spcPts val="3188"/>
              </a:spcAft>
            </a:pPr>
            <a:r>
              <a:rPr lang="en-US" sz="1700" i="1"/>
              <a:t>Risk Adjustment Is Necessary in Medicare Bundled Payment Models for Total Hip and Knee Arthroplasty</a:t>
            </a:r>
            <a:r>
              <a:rPr lang="en-US" sz="1700"/>
              <a:t> </a:t>
            </a:r>
          </a:p>
          <a:p>
            <a:pPr algn="ctr">
              <a:spcAft>
                <a:spcPts val="2750"/>
              </a:spcAft>
            </a:pPr>
            <a:r>
              <a:rPr lang="en-US" sz="1100" i="1"/>
              <a:t>P. Maxwell Courtney, MD, Daniel D. Bohl, MD, MPH, Edmund C. Lau, MS, Kevin L. Ong, PhD, Joshua J. Jacobs, MD, Craig J. Della Valle, MD</a:t>
            </a:r>
            <a:r>
              <a:rPr lang="en-US" sz="1100"/>
              <a:t> </a:t>
            </a:r>
          </a:p>
          <a:p>
            <a:pPr algn="ctr"/>
            <a:r>
              <a:rPr lang="en-US" sz="1200" i="1"/>
              <a:t>The Journal of Arthroplasty</a:t>
            </a:r>
            <a:r>
              <a:rPr lang="en-US" sz="1200"/>
              <a:t> </a:t>
            </a:r>
          </a:p>
          <a:p>
            <a:pPr algn="ctr"/>
            <a:r>
              <a:rPr lang="en-US" sz="1200"/>
              <a:t>Volume 33, Issue 8, Pages 2368-2375 (August 2018) </a:t>
            </a:r>
          </a:p>
          <a:p>
            <a:pPr algn="ctr"/>
            <a:r>
              <a:rPr lang="en-US" sz="1000"/>
              <a:t>DOI: 10.1016/j.arth.2018.02.095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2018 Elsevier Inc.</a:t>
            </a:r>
            <a:r>
              <a:rPr lang="en-US" sz="900">
                <a:hlinkClick r:id="rId3"/>
              </a:rPr>
              <a:t> Terms and Conditions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968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4233863" y="79375"/>
            <a:ext cx="677862" cy="30638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>
                <a:solidFill>
                  <a:srgbClr val="FFFFFF"/>
                </a:solidFill>
              </a:rPr>
              <a:t>Fig. 2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876300"/>
            <a:ext cx="635000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52500" y="6477000"/>
            <a:ext cx="8255000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 i="1"/>
              <a:t>The Journal of Arthroplasty</a:t>
            </a:r>
            <a:r>
              <a:rPr lang="en-US" sz="900"/>
              <a:t> 2018 33, 2368-2375DOI: (10.1016/j.arth.2018.02.095)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52500" y="6624638"/>
            <a:ext cx="55562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900"/>
              <a:t>Copyright © 2018 Elsevier Inc.</a:t>
            </a:r>
            <a:r>
              <a:rPr lang="en-US" sz="900">
                <a:hlinkClick r:id="rId4"/>
              </a:rPr>
              <a:t> Terms and Conditions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64250"/>
            <a:ext cx="7080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6497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13242" b="-13242"/>
          <a:stretch>
            <a:fillRect/>
          </a:stretch>
        </p:blipFill>
        <p:spPr>
          <a:xfrm>
            <a:off x="592138" y="1784350"/>
            <a:ext cx="8094662" cy="3465513"/>
          </a:xfrm>
        </p:spPr>
      </p:pic>
    </p:spTree>
    <p:extLst>
      <p:ext uri="{BB962C8B-B14F-4D97-AF65-F5344CB8AC3E}">
        <p14:creationId xmlns:p14="http://schemas.microsoft.com/office/powerpoint/2010/main" val="140368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6591" b="-6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725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ISSUES WITH ELDERLY PATIENTS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PERIPROSTHETIC FRACTURES</a:t>
            </a:r>
          </a:p>
          <a:p>
            <a:r>
              <a:rPr lang="en-US" dirty="0"/>
              <a:t>MORTALITY/CO-MORBIDITES</a:t>
            </a:r>
          </a:p>
          <a:p>
            <a:r>
              <a:rPr lang="en-US" dirty="0"/>
              <a:t>EXTENDED STAY </a:t>
            </a:r>
          </a:p>
          <a:p>
            <a:r>
              <a:rPr lang="en-US" dirty="0"/>
              <a:t>DISLOCATION</a:t>
            </a:r>
          </a:p>
          <a:p>
            <a:r>
              <a:rPr lang="en-US" dirty="0"/>
              <a:t>COGNITIVE DYSFUNCTION</a:t>
            </a:r>
          </a:p>
        </p:txBody>
      </p:sp>
    </p:spTree>
    <p:extLst>
      <p:ext uri="{BB962C8B-B14F-4D97-AF65-F5344CB8AC3E}">
        <p14:creationId xmlns:p14="http://schemas.microsoft.com/office/powerpoint/2010/main" val="3936355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– THA FXS</a:t>
            </a:r>
          </a:p>
        </p:txBody>
      </p:sp>
      <p:pic>
        <p:nvPicPr>
          <p:cNvPr id="4" name="Content Placeholder 3" descr="A00634F0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00" r="-28200"/>
          <a:stretch>
            <a:fillRect/>
          </a:stretch>
        </p:blipFill>
        <p:spPr>
          <a:xfrm>
            <a:off x="914400" y="142646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2523694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PERIPROSTHETIC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RATE INTRAOP FROM 0.1- 27.8%</a:t>
            </a:r>
          </a:p>
          <a:p>
            <a:r>
              <a:rPr lang="en-US" dirty="0"/>
              <a:t>RATE POST OP FROM 0.07-18%</a:t>
            </a:r>
          </a:p>
          <a:p>
            <a:r>
              <a:rPr lang="en-US" dirty="0"/>
              <a:t>INCREASED RISK WITH OSTEOPOROSIS, RA, PRESS FIT FEMUR, PROXIMAL FEMORAL DEFORMITIES, PREVIOUS SURGERY, REV THA</a:t>
            </a:r>
          </a:p>
          <a:p>
            <a:endParaRPr lang="en-US" dirty="0"/>
          </a:p>
          <a:p>
            <a:r>
              <a:rPr lang="en-US" dirty="0"/>
              <a:t>SIDLER-MAIER ET AL. INT ORTHOP 2015</a:t>
            </a:r>
          </a:p>
        </p:txBody>
      </p:sp>
    </p:spTree>
    <p:extLst>
      <p:ext uri="{BB962C8B-B14F-4D97-AF65-F5344CB8AC3E}">
        <p14:creationId xmlns:p14="http://schemas.microsoft.com/office/powerpoint/2010/main" val="127504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914400"/>
          </a:xfrm>
        </p:spPr>
        <p:txBody>
          <a:bodyPr/>
          <a:lstStyle/>
          <a:p>
            <a:r>
              <a:rPr lang="en-US" dirty="0"/>
              <a:t>ANTHONY S UNGER, MD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  <a:p>
            <a:pPr lvl="1"/>
            <a:r>
              <a:rPr lang="en-US" dirty="0"/>
              <a:t>INNOMED—ROYALTIES</a:t>
            </a:r>
          </a:p>
          <a:p>
            <a:pPr lvl="1"/>
            <a:r>
              <a:rPr lang="en-US" dirty="0"/>
              <a:t>ZIMMER/BIOMET– ROYALTIES,CONSULTANT</a:t>
            </a:r>
          </a:p>
          <a:p>
            <a:pPr lvl="1"/>
            <a:r>
              <a:rPr lang="en-US" dirty="0"/>
              <a:t>STRYKER—CONSULTANT, SPEAKER</a:t>
            </a:r>
          </a:p>
          <a:p>
            <a:pPr lvl="1"/>
            <a:r>
              <a:rPr lang="en-US" dirty="0"/>
              <a:t>SIGNATURE ORTHOPAEDICS-STOCK HOLDER, ROYALTIES</a:t>
            </a:r>
          </a:p>
          <a:p>
            <a:pPr lvl="1"/>
            <a:r>
              <a:rPr lang="en-US" dirty="0"/>
              <a:t>J OF ARTHROPLASTY-EDITORIAL BOARD</a:t>
            </a:r>
          </a:p>
        </p:txBody>
      </p:sp>
    </p:spTree>
    <p:extLst>
      <p:ext uri="{BB962C8B-B14F-4D97-AF65-F5344CB8AC3E}">
        <p14:creationId xmlns:p14="http://schemas.microsoft.com/office/powerpoint/2010/main" val="87302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PERIPROSHETIC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SWEDISH REGISTRY</a:t>
            </a:r>
          </a:p>
          <a:p>
            <a:r>
              <a:rPr lang="en-US" dirty="0"/>
              <a:t>HIGHER MORTALITY</a:t>
            </a:r>
          </a:p>
          <a:p>
            <a:r>
              <a:rPr lang="en-US" dirty="0"/>
              <a:t>EST PROBABILITY OF DEATH 3.9% IN MEN, 2.2% IN WOMEN</a:t>
            </a:r>
          </a:p>
        </p:txBody>
      </p:sp>
    </p:spTree>
    <p:extLst>
      <p:ext uri="{BB962C8B-B14F-4D97-AF65-F5344CB8AC3E}">
        <p14:creationId xmlns:p14="http://schemas.microsoft.com/office/powerpoint/2010/main" val="1115994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PERIPROSHETIC FRACTURE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FINNISH REGISTRY</a:t>
            </a:r>
          </a:p>
          <a:p>
            <a:r>
              <a:rPr lang="en-US" dirty="0"/>
              <a:t>HIGHER REVISION AND FAILURE RATE WITH CEMENTLESS VS CEMENTED</a:t>
            </a:r>
          </a:p>
          <a:p>
            <a:r>
              <a:rPr lang="en-US" dirty="0"/>
              <a:t>MORTALITY HIGHER FOR CEMENTLESS BECAUSE OF FRACTURES</a:t>
            </a:r>
          </a:p>
          <a:p>
            <a:endParaRPr lang="en-US" dirty="0"/>
          </a:p>
          <a:p>
            <a:pPr lvl="2"/>
            <a:r>
              <a:rPr lang="en-US" dirty="0"/>
              <a:t>JAMSEN ET AL CORR, 2014</a:t>
            </a:r>
          </a:p>
        </p:txBody>
      </p:sp>
    </p:spTree>
    <p:extLst>
      <p:ext uri="{BB962C8B-B14F-4D97-AF65-F5344CB8AC3E}">
        <p14:creationId xmlns:p14="http://schemas.microsoft.com/office/powerpoint/2010/main" val="385154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CEMENT OR CEMENTLESS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SUPPORTS CEMENTED</a:t>
            </a:r>
          </a:p>
          <a:p>
            <a:r>
              <a:rPr lang="en-US" dirty="0"/>
              <a:t>LESS FXS WITH CEMENT</a:t>
            </a:r>
          </a:p>
          <a:p>
            <a:r>
              <a:rPr lang="en-US" dirty="0"/>
              <a:t>CEMENTLESS QUICKER AND SUCCESSFUL IN EXPERT HANDS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2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ELDERLY—FEMUR FXS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047253"/>
              </p:ext>
            </p:extLst>
          </p:nvPr>
        </p:nvGraphicFramePr>
        <p:xfrm>
          <a:off x="457200" y="1417640"/>
          <a:ext cx="8412318" cy="42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0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2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0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AUTHOR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FX-</a:t>
                      </a:r>
                      <a:r>
                        <a:rPr lang="en-US" baseline="0" dirty="0"/>
                        <a:t> NO 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FX</a:t>
                      </a:r>
                      <a:r>
                        <a:rPr lang="en-US" baseline="0" dirty="0"/>
                        <a:t> CEMENTED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F/U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LANGLET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PARKER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TAYLOR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30">
                <a:tc>
                  <a:txBody>
                    <a:bodyPr/>
                    <a:lstStyle/>
                    <a:p>
                      <a:r>
                        <a:rPr lang="en-US" dirty="0"/>
                        <a:t>KHAN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424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ELDERLY -- FXS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SUGGESTS THAT FIRST FX MAY NOT BE LAST</a:t>
            </a:r>
          </a:p>
          <a:p>
            <a:r>
              <a:rPr lang="en-US" dirty="0"/>
              <a:t>MORTALITY RATE IS HIGH</a:t>
            </a:r>
          </a:p>
          <a:p>
            <a:r>
              <a:rPr lang="en-US" dirty="0"/>
              <a:t>CEMENTED BETTER THAN CEMENTLESS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262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PERIPROSTHETIC FXS—”A NEVER ENDING STORY”</a:t>
            </a:r>
          </a:p>
        </p:txBody>
      </p:sp>
      <p:pic>
        <p:nvPicPr>
          <p:cNvPr id="2" name="Content Placeholder 1" descr="cb2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3428"/>
          <a:stretch>
            <a:fillRect/>
          </a:stretch>
        </p:blipFill>
        <p:spPr/>
      </p:pic>
      <p:pic>
        <p:nvPicPr>
          <p:cNvPr id="7" name="Content Placeholder 6" descr="Claire Bloom 10.27.14.3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042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 -- FXS - ANOTHER ONE!!</a:t>
            </a:r>
          </a:p>
        </p:txBody>
      </p:sp>
      <p:pic>
        <p:nvPicPr>
          <p:cNvPr id="7" name="Content Placeholder 6" descr="cb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70" r="-522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684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 FXS</a:t>
            </a:r>
          </a:p>
        </p:txBody>
      </p:sp>
      <p:pic>
        <p:nvPicPr>
          <p:cNvPr id="6" name="Content Placeholder 5" descr="Claire Bloom 3.30.2015-1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  <p:pic>
        <p:nvPicPr>
          <p:cNvPr id="5" name="Content Placeholder 4" descr="Claire Bloom 6.29.15.2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3174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ELDERLY--FXS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CEMENTLESS FXS 2.4% AT 3.7 YR</a:t>
            </a:r>
          </a:p>
          <a:p>
            <a:r>
              <a:rPr lang="en-US" dirty="0"/>
              <a:t>FXS OCCUR EARLY AND LATE</a:t>
            </a:r>
          </a:p>
          <a:p>
            <a:r>
              <a:rPr lang="en-US" dirty="0"/>
              <a:t>2/3 IN FIRST YR</a:t>
            </a:r>
          </a:p>
          <a:p>
            <a:r>
              <a:rPr lang="en-US" dirty="0"/>
              <a:t>ALMOST ALL VANCOVER B 1 0R 2</a:t>
            </a:r>
          </a:p>
          <a:p>
            <a:r>
              <a:rPr lang="en-US" dirty="0"/>
              <a:t>INITIAL FX FROM OSTEOPOROSIS</a:t>
            </a:r>
          </a:p>
          <a:p>
            <a:r>
              <a:rPr lang="en-US" dirty="0"/>
              <a:t>LATER FXS FROM BONE REMODELING??</a:t>
            </a:r>
          </a:p>
          <a:p>
            <a:pPr lvl="1"/>
            <a:r>
              <a:rPr lang="en-US" dirty="0"/>
              <a:t>KIM ETAL   J OF ARTHROPLASTY 2015</a:t>
            </a:r>
          </a:p>
        </p:txBody>
      </p:sp>
    </p:spTree>
    <p:extLst>
      <p:ext uri="{BB962C8B-B14F-4D97-AF65-F5344CB8AC3E}">
        <p14:creationId xmlns:p14="http://schemas.microsoft.com/office/powerpoint/2010/main" val="75478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ELDERLY—CEMENTLESS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REPORTS OF SUCCESS IN ELDERLY WITH UNCEMENTED STEMS</a:t>
            </a:r>
          </a:p>
          <a:p>
            <a:r>
              <a:rPr lang="en-US" dirty="0"/>
              <a:t>REPORTS FROM “EXPERT SURGEONS”</a:t>
            </a:r>
          </a:p>
          <a:p>
            <a:endParaRPr lang="en-US" dirty="0"/>
          </a:p>
          <a:p>
            <a:pPr lvl="1"/>
            <a:r>
              <a:rPr lang="en-US" dirty="0"/>
              <a:t>BEREND 2003</a:t>
            </a:r>
          </a:p>
          <a:p>
            <a:pPr lvl="1"/>
            <a:r>
              <a:rPr lang="en-US" dirty="0"/>
              <a:t>MEDLING  2005</a:t>
            </a:r>
          </a:p>
          <a:p>
            <a:pPr lvl="1"/>
            <a:r>
              <a:rPr lang="en-US" dirty="0"/>
              <a:t>KEISU  2001</a:t>
            </a:r>
          </a:p>
        </p:txBody>
      </p:sp>
    </p:spTree>
    <p:extLst>
      <p:ext uri="{BB962C8B-B14F-4D97-AF65-F5344CB8AC3E}">
        <p14:creationId xmlns:p14="http://schemas.microsoft.com/office/powerpoint/2010/main" val="320543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ELDERLY----80 YRS AND ABOVE</a:t>
            </a: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" b="5802"/>
          <a:stretch>
            <a:fillRect/>
          </a:stretch>
        </p:blipFill>
        <p:spPr>
          <a:xfrm>
            <a:off x="914400" y="1426464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1825261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8039-B9B1-5A48-B6EC-256D743B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17547"/>
            <a:ext cx="7772400" cy="914400"/>
          </a:xfrm>
        </p:spPr>
        <p:txBody>
          <a:bodyPr/>
          <a:lstStyle/>
          <a:p>
            <a:r>
              <a:rPr lang="en-US" dirty="0"/>
              <a:t>CEMENT VERSUS CEMENTLESS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8AB3D6-8509-2B42-A53A-4B2070DB4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585048"/>
            <a:ext cx="7772400" cy="2970603"/>
          </a:xfrm>
        </p:spPr>
      </p:pic>
    </p:spTree>
    <p:extLst>
      <p:ext uri="{BB962C8B-B14F-4D97-AF65-F5344CB8AC3E}">
        <p14:creationId xmlns:p14="http://schemas.microsoft.com/office/powerpoint/2010/main" val="1713286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DAA CEMENT TECHNIQUE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914400" y="1394030"/>
            <a:ext cx="2514600" cy="4572000"/>
          </a:xfrm>
        </p:spPr>
        <p:txBody>
          <a:bodyPr>
            <a:noAutofit/>
          </a:bodyPr>
          <a:lstStyle/>
          <a:p>
            <a:r>
              <a:rPr lang="en-US" sz="2400" dirty="0"/>
              <a:t>USE CURVED CEMENT STEM</a:t>
            </a:r>
          </a:p>
          <a:p>
            <a:endParaRPr lang="en-US" sz="2400" dirty="0"/>
          </a:p>
          <a:p>
            <a:r>
              <a:rPr lang="en-US" sz="2400" dirty="0"/>
              <a:t>MAKE SURE OFFSET BROACH ARTICULATES</a:t>
            </a:r>
          </a:p>
          <a:p>
            <a:endParaRPr lang="en-US" sz="2400" dirty="0"/>
          </a:p>
          <a:p>
            <a:r>
              <a:rPr lang="en-US" sz="2400" dirty="0"/>
              <a:t>USE POSTERIOR APPROACH IN DIFFICULT PATIENT</a:t>
            </a:r>
          </a:p>
        </p:txBody>
      </p:sp>
      <p:pic>
        <p:nvPicPr>
          <p:cNvPr id="7" name="Content Placeholder 6" descr="Susanne Newberry 7.29.2015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3" b="178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997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ELDERLY—CEMENT VS CEMENTED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7772400" cy="4572000"/>
          </a:xfrm>
        </p:spPr>
        <p:txBody>
          <a:bodyPr/>
          <a:lstStyle/>
          <a:p>
            <a:r>
              <a:rPr lang="en-US" dirty="0"/>
              <a:t>A LITTLE MORE DIFFICULT IN THE DAA</a:t>
            </a:r>
          </a:p>
          <a:p>
            <a:r>
              <a:rPr lang="en-US" dirty="0"/>
              <a:t> WITH CORRECT STEM AND EQUIPMENT-OFFSET BROACHES, CURVED STEM</a:t>
            </a:r>
          </a:p>
          <a:p>
            <a:r>
              <a:rPr lang="en-US" dirty="0"/>
              <a:t>CEMENT  50% OF MY STEMS IN ELDERLY</a:t>
            </a:r>
          </a:p>
        </p:txBody>
      </p:sp>
    </p:spTree>
    <p:extLst>
      <p:ext uri="{BB962C8B-B14F-4D97-AF65-F5344CB8AC3E}">
        <p14:creationId xmlns:p14="http://schemas.microsoft.com/office/powerpoint/2010/main" val="3448548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IN ELDERLY THA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008252"/>
              </p:ext>
            </p:extLst>
          </p:nvPr>
        </p:nvGraphicFramePr>
        <p:xfrm>
          <a:off x="407620" y="1489182"/>
          <a:ext cx="8122404" cy="4395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5357">
                <a:tc>
                  <a:txBody>
                    <a:bodyPr/>
                    <a:lstStyle/>
                    <a:p>
                      <a:r>
                        <a:rPr lang="en-US" dirty="0"/>
                        <a:t>DEATH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434">
                <a:tc>
                  <a:txBody>
                    <a:bodyPr/>
                    <a:lstStyle/>
                    <a:p>
                      <a:r>
                        <a:rPr lang="en-US" dirty="0"/>
                        <a:t>INTRA-OP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0496">
                <a:tc>
                  <a:txBody>
                    <a:bodyPr/>
                    <a:lstStyle/>
                    <a:p>
                      <a:r>
                        <a:rPr lang="en-US" dirty="0"/>
                        <a:t>WITH-IN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9801">
                <a:tc>
                  <a:txBody>
                    <a:bodyPr/>
                    <a:lstStyle/>
                    <a:p>
                      <a:r>
                        <a:rPr lang="en-US" dirty="0"/>
                        <a:t>WITH IN 1 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4078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 CO- MORBIDITIES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484785"/>
              </p:ext>
            </p:extLst>
          </p:nvPr>
        </p:nvGraphicFramePr>
        <p:xfrm>
          <a:off x="736849" y="2195188"/>
          <a:ext cx="7955046" cy="33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6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196">
                <a:tc>
                  <a:txBody>
                    <a:bodyPr/>
                    <a:lstStyle/>
                    <a:p>
                      <a:r>
                        <a:rPr lang="en-US" dirty="0"/>
                        <a:t>CO-MORBIDITY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&lt;80</a:t>
                      </a:r>
                      <a:r>
                        <a:rPr lang="en-US" baseline="0" dirty="0"/>
                        <a:t> 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80-89 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&gt;90 YO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11">
                <a:tc>
                  <a:txBody>
                    <a:bodyPr/>
                    <a:lstStyle/>
                    <a:p>
                      <a:r>
                        <a:rPr lang="en-US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111">
                <a:tc>
                  <a:txBody>
                    <a:bodyPr/>
                    <a:lstStyle/>
                    <a:p>
                      <a:r>
                        <a:rPr lang="en-US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111">
                <a:tc>
                  <a:txBody>
                    <a:bodyPr/>
                    <a:lstStyle/>
                    <a:p>
                      <a:r>
                        <a:rPr lang="en-US" dirty="0"/>
                        <a:t>PERIPHERAL</a:t>
                      </a:r>
                      <a:r>
                        <a:rPr lang="en-US" baseline="0" dirty="0"/>
                        <a:t> VASCULAR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11">
                <a:tc>
                  <a:txBody>
                    <a:bodyPr/>
                    <a:lstStyle/>
                    <a:p>
                      <a:r>
                        <a:rPr lang="en-US" dirty="0"/>
                        <a:t>CARDIAC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54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Cognitive Dysfunction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Beware!!!</a:t>
            </a:r>
          </a:p>
          <a:p>
            <a:r>
              <a:rPr lang="en-US" sz="2800" dirty="0" err="1"/>
              <a:t>Pt</a:t>
            </a:r>
            <a:r>
              <a:rPr lang="en-US" sz="2800" dirty="0"/>
              <a:t> does not seem to get it in </a:t>
            </a:r>
            <a:r>
              <a:rPr lang="en-US" sz="2800" dirty="0" err="1"/>
              <a:t>preop</a:t>
            </a:r>
            <a:r>
              <a:rPr lang="en-US" sz="2800" dirty="0"/>
              <a:t> </a:t>
            </a:r>
          </a:p>
          <a:p>
            <a:r>
              <a:rPr lang="en-US" sz="2800" dirty="0"/>
              <a:t>Interview</a:t>
            </a:r>
          </a:p>
          <a:p>
            <a:endParaRPr lang="en-US" sz="2800" dirty="0"/>
          </a:p>
          <a:p>
            <a:r>
              <a:rPr lang="en-US" sz="2800" dirty="0"/>
              <a:t>Avoid at all costs!!</a:t>
            </a:r>
          </a:p>
        </p:txBody>
      </p:sp>
      <p:pic>
        <p:nvPicPr>
          <p:cNvPr id="7" name="Content Placeholder 6" descr="caring-for-someone-with-alzheimer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0" r="16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932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ELDERLY- COGNITIVE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6.7 % INCIDENCE</a:t>
            </a:r>
          </a:p>
          <a:p>
            <a:r>
              <a:rPr lang="en-US" dirty="0"/>
              <a:t>68.3 % INCIDENCE OF ADVERSE EVENT IN THESE PATIENTS</a:t>
            </a:r>
          </a:p>
          <a:p>
            <a:r>
              <a:rPr lang="en-US" dirty="0"/>
              <a:t>SCREEN PEOPERATIVELY WITH MMSE—OR JUST TALK TO THEM</a:t>
            </a:r>
          </a:p>
          <a:p>
            <a:endParaRPr lang="en-US" dirty="0"/>
          </a:p>
          <a:p>
            <a:pPr lvl="2"/>
            <a:r>
              <a:rPr lang="en-US" dirty="0"/>
              <a:t>POSTLER ET AL. ARCH GERON GERI 2011</a:t>
            </a:r>
          </a:p>
        </p:txBody>
      </p:sp>
    </p:spTree>
    <p:extLst>
      <p:ext uri="{BB962C8B-B14F-4D97-AF65-F5344CB8AC3E}">
        <p14:creationId xmlns:p14="http://schemas.microsoft.com/office/powerpoint/2010/main" val="115283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 THA- EXTENDED STAY</a:t>
            </a:r>
          </a:p>
        </p:txBody>
      </p:sp>
      <p:pic>
        <p:nvPicPr>
          <p:cNvPr id="6" name="Content Placeholder 5" descr="REHAB CENTER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4" b="10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33055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Elderly-extended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 LONGER, NO SAME DAY SURGERY</a:t>
            </a:r>
          </a:p>
          <a:p>
            <a:r>
              <a:rPr lang="en-US" dirty="0"/>
              <a:t>MORE WORK FOR YOU AND YOUR TEAM</a:t>
            </a:r>
          </a:p>
          <a:p>
            <a:r>
              <a:rPr lang="en-US" dirty="0"/>
              <a:t>MOST NEED TO GO TO REHAB</a:t>
            </a:r>
          </a:p>
          <a:p>
            <a:r>
              <a:rPr lang="en-US" dirty="0"/>
              <a:t>PREPARE PT AND FAMILY FOR EXTENDED LOS AND EXTENED RECOVERY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93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ELDERLY-EXTENDED STAY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TIME TO RECOVERY OF INDEPENDENT WALKING WAS 12 DAYS</a:t>
            </a:r>
          </a:p>
          <a:p>
            <a:r>
              <a:rPr lang="en-US" dirty="0"/>
              <a:t>MEAN LOS WAS 7.5 DAYS(INCLUDING REHAB)</a:t>
            </a:r>
          </a:p>
          <a:p>
            <a:endParaRPr lang="en-US" dirty="0"/>
          </a:p>
          <a:p>
            <a:pPr lvl="2"/>
            <a:r>
              <a:rPr lang="en-US" dirty="0"/>
              <a:t>HAMEL ET AL. ARCHINT MED  2008</a:t>
            </a:r>
          </a:p>
        </p:txBody>
      </p:sp>
    </p:spTree>
    <p:extLst>
      <p:ext uri="{BB962C8B-B14F-4D97-AF65-F5344CB8AC3E}">
        <p14:creationId xmlns:p14="http://schemas.microsoft.com/office/powerpoint/2010/main" val="828406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2971800" cy="4249737"/>
          </a:xfrm>
          <a:prstGeom prst="rect">
            <a:avLst/>
          </a:prstGeom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2025" y="6667500"/>
            <a:ext cx="16732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35570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ELDERLY-THA DISLOCATION</a:t>
            </a:r>
          </a:p>
        </p:txBody>
      </p:sp>
      <p:pic>
        <p:nvPicPr>
          <p:cNvPr id="4" name="Content Placeholder 3" descr="dis th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179" r="-113179"/>
          <a:stretch>
            <a:fillRect/>
          </a:stretch>
        </p:blipFill>
        <p:spPr>
          <a:xfrm>
            <a:off x="203978" y="1266991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33906533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 –THA DISLOCATIONS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HIGHER IN ELDERLY</a:t>
            </a:r>
          </a:p>
          <a:p>
            <a:r>
              <a:rPr lang="en-US" dirty="0"/>
              <a:t>REDUCE WITH DAA</a:t>
            </a:r>
          </a:p>
          <a:p>
            <a:r>
              <a:rPr lang="en-US" dirty="0"/>
              <a:t>CONSIDER USING LARGE HEAD</a:t>
            </a:r>
          </a:p>
          <a:p>
            <a:r>
              <a:rPr lang="en-US" dirty="0"/>
              <a:t>CONSIDER MDM</a:t>
            </a:r>
          </a:p>
        </p:txBody>
      </p:sp>
    </p:spTree>
    <p:extLst>
      <p:ext uri="{BB962C8B-B14F-4D97-AF65-F5344CB8AC3E}">
        <p14:creationId xmlns:p14="http://schemas.microsoft.com/office/powerpoint/2010/main" val="16628945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ELDERLY--DISLOCATION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RISK</a:t>
            </a:r>
          </a:p>
          <a:p>
            <a:r>
              <a:rPr lang="en-US" dirty="0"/>
              <a:t>RELATED TO COGNITIVE DYSFUNCTION</a:t>
            </a:r>
          </a:p>
          <a:p>
            <a:r>
              <a:rPr lang="en-US" dirty="0"/>
              <a:t>INCIDENCE IS 4% WITH POSTERIOR APPROACH</a:t>
            </a:r>
          </a:p>
          <a:p>
            <a:r>
              <a:rPr lang="en-US" dirty="0"/>
              <a:t>DAA MAY HELP</a:t>
            </a:r>
          </a:p>
          <a:p>
            <a:endParaRPr lang="en-US" dirty="0"/>
          </a:p>
          <a:p>
            <a:pPr lvl="2"/>
            <a:r>
              <a:rPr lang="en-US" dirty="0"/>
              <a:t>WOOLSON ET AL  J OF ARHROPLASTY 1998</a:t>
            </a:r>
          </a:p>
        </p:txBody>
      </p:sp>
    </p:spTree>
    <p:extLst>
      <p:ext uri="{BB962C8B-B14F-4D97-AF65-F5344CB8AC3E}">
        <p14:creationId xmlns:p14="http://schemas.microsoft.com/office/powerpoint/2010/main" val="2936094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ELDERLY--INFECTION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40000 MEDICARE PTS</a:t>
            </a:r>
          </a:p>
          <a:p>
            <a:r>
              <a:rPr lang="en-US" dirty="0"/>
              <a:t>ELEVATED RISK IN RA,OBESITY,COAGULOPATHY, ANEMIA, </a:t>
            </a:r>
          </a:p>
          <a:p>
            <a:r>
              <a:rPr lang="en-US" dirty="0"/>
              <a:t>NO ADDED RISK WITH ELDERLY</a:t>
            </a:r>
          </a:p>
          <a:p>
            <a:endParaRPr lang="en-US" dirty="0"/>
          </a:p>
          <a:p>
            <a:pPr lvl="1"/>
            <a:r>
              <a:rPr lang="en-US" dirty="0"/>
              <a:t>BOZIC ET AL   2014</a:t>
            </a:r>
          </a:p>
        </p:txBody>
      </p:sp>
    </p:spTree>
    <p:extLst>
      <p:ext uri="{BB962C8B-B14F-4D97-AF65-F5344CB8AC3E}">
        <p14:creationId xmlns:p14="http://schemas.microsoft.com/office/powerpoint/2010/main" val="3144641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  HIP FXS</a:t>
            </a:r>
          </a:p>
        </p:txBody>
      </p:sp>
      <p:pic>
        <p:nvPicPr>
          <p:cNvPr id="4" name="Content Placeholder 3" descr="HIP FX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96" r="-11496"/>
          <a:stretch>
            <a:fillRect/>
          </a:stretch>
        </p:blipFill>
        <p:spPr>
          <a:xfrm>
            <a:off x="677593" y="1337459"/>
            <a:ext cx="7772400" cy="4572000"/>
          </a:xfrm>
        </p:spPr>
      </p:pic>
    </p:spTree>
    <p:extLst>
      <p:ext uri="{BB962C8B-B14F-4D97-AF65-F5344CB8AC3E}">
        <p14:creationId xmlns:p14="http://schemas.microsoft.com/office/powerpoint/2010/main" val="42417407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HIP OR BIPOLAR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YR FU RANDOMIZED CONTROLLED</a:t>
            </a:r>
          </a:p>
          <a:p>
            <a:r>
              <a:rPr lang="en-US" dirty="0"/>
              <a:t>HARRIS HIP SCORE BETTER FOR THA</a:t>
            </a:r>
          </a:p>
          <a:p>
            <a:r>
              <a:rPr lang="en-US" dirty="0"/>
              <a:t>EQ-5D HEALTH SCORE BETTER FOR THA</a:t>
            </a:r>
          </a:p>
          <a:p>
            <a:r>
              <a:rPr lang="en-US" dirty="0"/>
              <a:t>BETTER RESULTS FOR THA IN </a:t>
            </a:r>
            <a:r>
              <a:rPr lang="en-US" dirty="0">
                <a:solidFill>
                  <a:srgbClr val="FF0000"/>
                </a:solidFill>
              </a:rPr>
              <a:t>LUCID ELDERLY PATIENTS WITH THA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lvl="2"/>
            <a:r>
              <a:rPr lang="en-US" dirty="0">
                <a:solidFill>
                  <a:srgbClr val="FF0000"/>
                </a:solidFill>
              </a:rPr>
              <a:t>HEDBECK ET AL  JBJS  2011</a:t>
            </a:r>
          </a:p>
        </p:txBody>
      </p:sp>
    </p:spTree>
    <p:extLst>
      <p:ext uri="{BB962C8B-B14F-4D97-AF65-F5344CB8AC3E}">
        <p14:creationId xmlns:p14="http://schemas.microsoft.com/office/powerpoint/2010/main" val="40470097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ELDERLY—HIP FRACTURES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5078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/>
              <a:t>DAA HAS ADVANTAGES FOR THA OR BIPOLAR</a:t>
            </a:r>
          </a:p>
          <a:p>
            <a:r>
              <a:rPr lang="en-US" dirty="0"/>
              <a:t>BOTH DONE THROUGH HEUTER APPROACH</a:t>
            </a:r>
          </a:p>
          <a:p>
            <a:r>
              <a:rPr lang="en-US" dirty="0"/>
              <a:t>LESS DISLOCATION</a:t>
            </a:r>
          </a:p>
          <a:p>
            <a:r>
              <a:rPr lang="en-US" dirty="0"/>
              <a:t>MAY LEAD TO ACCELERATED REHAB EARLY DC</a:t>
            </a:r>
          </a:p>
          <a:p>
            <a:r>
              <a:rPr lang="en-US" dirty="0"/>
              <a:t>YAN ET AL. CURRENT ORTHO PRACTICE 2015</a:t>
            </a:r>
          </a:p>
        </p:txBody>
      </p:sp>
    </p:spTree>
    <p:extLst>
      <p:ext uri="{BB962C8B-B14F-4D97-AF65-F5344CB8AC3E}">
        <p14:creationId xmlns:p14="http://schemas.microsoft.com/office/powerpoint/2010/main" val="3244942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COORDINATED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  <a:p>
            <a:r>
              <a:rPr lang="en-US" dirty="0"/>
              <a:t>MEDICAL TEAM</a:t>
            </a:r>
          </a:p>
          <a:p>
            <a:r>
              <a:rPr lang="en-US" dirty="0"/>
              <a:t>NURSING</a:t>
            </a:r>
          </a:p>
          <a:p>
            <a:r>
              <a:rPr lang="en-US" dirty="0"/>
              <a:t>PT</a:t>
            </a:r>
          </a:p>
          <a:p>
            <a:r>
              <a:rPr lang="en-US" dirty="0"/>
              <a:t>SOCIAL WORK</a:t>
            </a:r>
          </a:p>
        </p:txBody>
      </p:sp>
    </p:spTree>
    <p:extLst>
      <p:ext uri="{BB962C8B-B14F-4D97-AF65-F5344CB8AC3E}">
        <p14:creationId xmlns:p14="http://schemas.microsoft.com/office/powerpoint/2010/main" val="1167822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352800" cy="3124200"/>
          </a:xfrm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12025" y="6667500"/>
            <a:ext cx="1673225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398" y="304800"/>
            <a:ext cx="4318613" cy="3223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59873"/>
            <a:ext cx="3962400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83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ELDERLY THA-CLOSING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DELUGE OF PTS COMING</a:t>
            </a:r>
          </a:p>
          <a:p>
            <a:r>
              <a:rPr lang="en-US" dirty="0"/>
              <a:t>“GRAYING OF AMERICA’</a:t>
            </a:r>
          </a:p>
          <a:p>
            <a:r>
              <a:rPr lang="en-US" dirty="0"/>
              <a:t>MOST GRATEFUL 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37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>
                <a:solidFill>
                  <a:schemeClr val="tx2">
                    <a:lumMod val="90000"/>
                  </a:schemeClr>
                </a:solidFill>
              </a:rPr>
              <a:t>1.	</a:t>
            </a:r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What is the average life expectancy for someone born </a:t>
            </a:r>
            <a:r>
              <a:rPr lang="en-US" sz="3200" dirty="0">
                <a:solidFill>
                  <a:srgbClr val="A7D6FF"/>
                </a:solidFill>
              </a:rPr>
              <a:t>in U.S. in 1900?  In 2015??</a:t>
            </a:r>
          </a:p>
          <a:p>
            <a:endParaRPr lang="en-US" dirty="0">
              <a:solidFill>
                <a:srgbClr val="A7D6FF"/>
              </a:solidFill>
            </a:endParaRPr>
          </a:p>
          <a:p>
            <a:endParaRPr lang="en-US" dirty="0">
              <a:solidFill>
                <a:srgbClr val="A7D6FF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rgbClr val="A7D6FF"/>
                </a:solidFill>
              </a:rPr>
              <a:t>2</a:t>
            </a:r>
            <a:r>
              <a:rPr lang="en-US" sz="3200" dirty="0">
                <a:solidFill>
                  <a:srgbClr val="A7D6FF"/>
                </a:solidFill>
              </a:rPr>
              <a:t>. How old is the oldest living person ever recorded?</a:t>
            </a:r>
          </a:p>
        </p:txBody>
      </p:sp>
    </p:spTree>
    <p:extLst>
      <p:ext uri="{BB962C8B-B14F-4D97-AF65-F5344CB8AC3E}">
        <p14:creationId xmlns:p14="http://schemas.microsoft.com/office/powerpoint/2010/main" val="2495826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BE PREPARED!!!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5000"/>
            <a:ext cx="4572000" cy="3478212"/>
          </a:xfrm>
        </p:spPr>
      </p:pic>
    </p:spTree>
    <p:extLst>
      <p:ext uri="{BB962C8B-B14F-4D97-AF65-F5344CB8AC3E}">
        <p14:creationId xmlns:p14="http://schemas.microsoft.com/office/powerpoint/2010/main" val="3227130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ELDERLY-CONCLUSIONS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26464"/>
            <a:ext cx="7772400" cy="4572000"/>
          </a:xfrm>
        </p:spPr>
        <p:txBody>
          <a:bodyPr/>
          <a:lstStyle/>
          <a:p>
            <a:r>
              <a:rPr lang="en-US" dirty="0"/>
              <a:t>EFFECTIVE PROCEDURE</a:t>
            </a:r>
          </a:p>
          <a:p>
            <a:r>
              <a:rPr lang="en-US" dirty="0"/>
              <a:t>HIGHER COMPICATIONS: DISLOCATION, LOS, FRACTURES, COGNITIVE DYSFUNCTION, MORTALITY</a:t>
            </a:r>
          </a:p>
          <a:p>
            <a:r>
              <a:rPr lang="en-US" dirty="0"/>
              <a:t>CAREFULLY SCREEN PREOP FOR COGNITIVE DYSFUNCTION</a:t>
            </a:r>
          </a:p>
          <a:p>
            <a:r>
              <a:rPr lang="en-US" dirty="0"/>
              <a:t>CEMENTED STEMS SHOULD BE CONSIDERED IN DORR C BONE, REDUCE FX RATE</a:t>
            </a:r>
          </a:p>
        </p:txBody>
      </p:sp>
    </p:spTree>
    <p:extLst>
      <p:ext uri="{BB962C8B-B14F-4D97-AF65-F5344CB8AC3E}">
        <p14:creationId xmlns:p14="http://schemas.microsoft.com/office/powerpoint/2010/main" val="29512291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 IN ELDERLY </a:t>
            </a:r>
          </a:p>
        </p:txBody>
      </p:sp>
      <p:pic>
        <p:nvPicPr>
          <p:cNvPr id="4" name="Content Placeholder 3" descr="HAPPY OLD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96" r="-13996"/>
          <a:stretch>
            <a:fillRect/>
          </a:stretch>
        </p:blipFill>
        <p:spPr>
          <a:xfrm>
            <a:off x="634537" y="1426464"/>
            <a:ext cx="7772400" cy="4572000"/>
          </a:xfrm>
        </p:spPr>
      </p:pic>
      <p:sp>
        <p:nvSpPr>
          <p:cNvPr id="5" name="Rectangle 4"/>
          <p:cNvSpPr/>
          <p:nvPr/>
        </p:nvSpPr>
        <p:spPr>
          <a:xfrm>
            <a:off x="2024650" y="2967335"/>
            <a:ext cx="50947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YOU!!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90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life expectancy(us) by birth year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1900-------  47</a:t>
            </a:r>
          </a:p>
          <a:p>
            <a:endParaRPr lang="en-US" sz="4800" dirty="0"/>
          </a:p>
          <a:p>
            <a:r>
              <a:rPr lang="en-US" sz="4800" dirty="0"/>
              <a:t>2015------- 79</a:t>
            </a:r>
          </a:p>
        </p:txBody>
      </p:sp>
    </p:spTree>
    <p:extLst>
      <p:ext uri="{BB962C8B-B14F-4D97-AF65-F5344CB8AC3E}">
        <p14:creationId xmlns:p14="http://schemas.microsoft.com/office/powerpoint/2010/main" val="248900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Oldest Person Age=122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75" y="2382837"/>
            <a:ext cx="5581650" cy="3143250"/>
          </a:xfrm>
        </p:spPr>
      </p:pic>
    </p:spTree>
    <p:extLst>
      <p:ext uri="{BB962C8B-B14F-4D97-AF65-F5344CB8AC3E}">
        <p14:creationId xmlns:p14="http://schemas.microsoft.com/office/powerpoint/2010/main" val="156555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POPULATION OF ELDERLY PATEINTS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OF &gt;65 YO GROWING 15.1% VS 9.7%</a:t>
            </a:r>
          </a:p>
          <a:p>
            <a:r>
              <a:rPr lang="en-US" dirty="0"/>
              <a:t>&gt;85 DOUBLES BY 2030</a:t>
            </a:r>
          </a:p>
          <a:p>
            <a:r>
              <a:rPr lang="en-US" dirty="0"/>
              <a:t>PERCENT OF POPULATION</a:t>
            </a:r>
          </a:p>
          <a:p>
            <a:pPr lvl="1"/>
            <a:r>
              <a:rPr lang="en-US" dirty="0"/>
              <a:t>2.5% BY 2030</a:t>
            </a:r>
          </a:p>
          <a:p>
            <a:pPr lvl="1"/>
            <a:r>
              <a:rPr lang="en-US" dirty="0"/>
              <a:t>4.5% BY 2050</a:t>
            </a:r>
          </a:p>
        </p:txBody>
      </p:sp>
    </p:spTree>
    <p:extLst>
      <p:ext uri="{BB962C8B-B14F-4D97-AF65-F5344CB8AC3E}">
        <p14:creationId xmlns:p14="http://schemas.microsoft.com/office/powerpoint/2010/main" val="340533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RATE OF THA INCREASING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20515"/>
            <a:ext cx="7772400" cy="4572000"/>
          </a:xfrm>
        </p:spPr>
        <p:txBody>
          <a:bodyPr/>
          <a:lstStyle/>
          <a:p>
            <a:r>
              <a:rPr lang="en-US" dirty="0"/>
              <a:t>NONAGENARIANS (90-99) 136/10000</a:t>
            </a:r>
          </a:p>
          <a:p>
            <a:r>
              <a:rPr lang="en-US" dirty="0"/>
              <a:t>CENTANARIANS(100)  63/10000</a:t>
            </a:r>
          </a:p>
          <a:p>
            <a:r>
              <a:rPr lang="en-US" dirty="0"/>
              <a:t>CURRENT RATE </a:t>
            </a:r>
            <a:r>
              <a:rPr lang="en-US" dirty="0" err="1"/>
              <a:t>over-ALL</a:t>
            </a:r>
            <a:r>
              <a:rPr lang="en-US" dirty="0"/>
              <a:t>   30/10000</a:t>
            </a:r>
          </a:p>
        </p:txBody>
      </p:sp>
    </p:spTree>
    <p:extLst>
      <p:ext uri="{BB962C8B-B14F-4D97-AF65-F5344CB8AC3E}">
        <p14:creationId xmlns:p14="http://schemas.microsoft.com/office/powerpoint/2010/main" val="450401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2 AAOS ANNUAL MEETING ICL 361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AAOS ANNUAL MEETING ICL 361.thmx</Template>
  <TotalTime>305</TotalTime>
  <Words>958</Words>
  <Application>Microsoft Macintosh PowerPoint</Application>
  <PresentationFormat>On-screen Show (4:3)</PresentationFormat>
  <Paragraphs>261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ＭＳ Ｐゴシック</vt:lpstr>
      <vt:lpstr>Arial</vt:lpstr>
      <vt:lpstr>Baekmuk Gulim</vt:lpstr>
      <vt:lpstr>Calibri</vt:lpstr>
      <vt:lpstr>Consolas</vt:lpstr>
      <vt:lpstr>Corbel</vt:lpstr>
      <vt:lpstr>Wingdings</vt:lpstr>
      <vt:lpstr>Wingdings 2</vt:lpstr>
      <vt:lpstr>Wingdings 3</vt:lpstr>
      <vt:lpstr>2012 AAOS ANNUAL MEETING ICL 361</vt:lpstr>
      <vt:lpstr>TOTAL HIP REPLACEMENT IN THE ELDERLY</vt:lpstr>
      <vt:lpstr>ANTHONY S UNGER, MD</vt:lpstr>
      <vt:lpstr>THE ELDERLY----80 YRS AND ABOVE</vt:lpstr>
      <vt:lpstr>PowerPoint Presentation</vt:lpstr>
      <vt:lpstr>       Facts</vt:lpstr>
      <vt:lpstr>    life expectancy(us) by birth year </vt:lpstr>
      <vt:lpstr>     Oldest Person Age=122</vt:lpstr>
      <vt:lpstr>EXPANDING POPULATION OF ELDERLY PATEINTS</vt:lpstr>
      <vt:lpstr>GROWTH RATE OF THA INCREASING</vt:lpstr>
      <vt:lpstr>RESULTS OF THA FAVORABLE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ISSUES WITH ELDERLY PATIENTS</vt:lpstr>
      <vt:lpstr>ELDERLY – THA FXS</vt:lpstr>
      <vt:lpstr>PERIPROSTHETIC FRACTURES</vt:lpstr>
      <vt:lpstr>PERIPROSHETIC FRACTURES</vt:lpstr>
      <vt:lpstr>PERIPROSHETIC FRACTURE</vt:lpstr>
      <vt:lpstr>  CEMENT OR CEMENTLESS</vt:lpstr>
      <vt:lpstr>ELDERLY—FEMUR FXS</vt:lpstr>
      <vt:lpstr>   ELDERLY -- FXS</vt:lpstr>
      <vt:lpstr>ELDERLY PERIPROSTHETIC FXS—”A NEVER ENDING STORY”</vt:lpstr>
      <vt:lpstr>ELDERLY  -- FXS - ANOTHER ONE!!</vt:lpstr>
      <vt:lpstr>ELDERLY- FXS</vt:lpstr>
      <vt:lpstr>ELDERLY--FXS</vt:lpstr>
      <vt:lpstr>ELDERLY—CEMENTLESS DATA</vt:lpstr>
      <vt:lpstr>CEMENT VERSUS CEMENTLESS</vt:lpstr>
      <vt:lpstr>    DAA CEMENT TECHNIQUE</vt:lpstr>
      <vt:lpstr>ELDERLY—CEMENT VS CEMENTED</vt:lpstr>
      <vt:lpstr>MORTALITY IN ELDERLY THA</vt:lpstr>
      <vt:lpstr>ELDERLY CO- MORBIDITIES</vt:lpstr>
      <vt:lpstr>Cognitive Dysfunction</vt:lpstr>
      <vt:lpstr>ELDERLY- COGNITIVE DYSFUNCTION</vt:lpstr>
      <vt:lpstr>ELDERLY THA- EXTENDED STAY</vt:lpstr>
      <vt:lpstr>Elderly-extended stay</vt:lpstr>
      <vt:lpstr>ELDERLY-EXTENDED STAY</vt:lpstr>
      <vt:lpstr>ELDERLY-THA DISLOCATION</vt:lpstr>
      <vt:lpstr>ELDERLY –THA DISLOCATIONS</vt:lpstr>
      <vt:lpstr>ELDERLY--DISLOCATION</vt:lpstr>
      <vt:lpstr>ELDERLY--INFECTION</vt:lpstr>
      <vt:lpstr>ELDERLY-  HIP FXS</vt:lpstr>
      <vt:lpstr>TOTAL HIP OR BIPOLAR</vt:lpstr>
      <vt:lpstr>ELDERLY—HIP FRACTURES</vt:lpstr>
      <vt:lpstr>   COORDINATED CARE</vt:lpstr>
      <vt:lpstr>PowerPoint Presentation</vt:lpstr>
      <vt:lpstr>    ELDERLY THA-CLOSING COMMENTS</vt:lpstr>
      <vt:lpstr>    BE PREPARED!!!</vt:lpstr>
      <vt:lpstr>ELDERLY-CONCLUSIONS</vt:lpstr>
      <vt:lpstr>THA IN ELDERLY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HIP REPLACEMENT IN THE ELDERLY</dc:title>
  <dc:creator>Anthony Unger</dc:creator>
  <cp:lastModifiedBy>anthony unger</cp:lastModifiedBy>
  <cp:revision>46</cp:revision>
  <dcterms:created xsi:type="dcterms:W3CDTF">2015-07-30T19:42:21Z</dcterms:created>
  <dcterms:modified xsi:type="dcterms:W3CDTF">2018-09-12T21:54:50Z</dcterms:modified>
</cp:coreProperties>
</file>