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851" r:id="rId2"/>
    <p:sldId id="903" r:id="rId3"/>
    <p:sldId id="850" r:id="rId4"/>
    <p:sldId id="862" r:id="rId5"/>
    <p:sldId id="855" r:id="rId6"/>
    <p:sldId id="896" r:id="rId7"/>
    <p:sldId id="894" r:id="rId8"/>
    <p:sldId id="895" r:id="rId9"/>
    <p:sldId id="660" r:id="rId10"/>
    <p:sldId id="916" r:id="rId11"/>
    <p:sldId id="866" r:id="rId12"/>
    <p:sldId id="908" r:id="rId13"/>
    <p:sldId id="909" r:id="rId14"/>
    <p:sldId id="910" r:id="rId15"/>
    <p:sldId id="911" r:id="rId16"/>
    <p:sldId id="906" r:id="rId17"/>
    <p:sldId id="857" r:id="rId18"/>
    <p:sldId id="858" r:id="rId19"/>
    <p:sldId id="897" r:id="rId20"/>
    <p:sldId id="863" r:id="rId21"/>
    <p:sldId id="864" r:id="rId22"/>
    <p:sldId id="870" r:id="rId23"/>
    <p:sldId id="892" r:id="rId24"/>
    <p:sldId id="901" r:id="rId25"/>
    <p:sldId id="835" r:id="rId26"/>
    <p:sldId id="843" r:id="rId27"/>
    <p:sldId id="841" r:id="rId28"/>
    <p:sldId id="849" r:id="rId29"/>
    <p:sldId id="661" r:id="rId30"/>
    <p:sldId id="780" r:id="rId31"/>
    <p:sldId id="829" r:id="rId32"/>
    <p:sldId id="861" r:id="rId33"/>
    <p:sldId id="672" r:id="rId34"/>
    <p:sldId id="676" r:id="rId35"/>
    <p:sldId id="818" r:id="rId36"/>
    <p:sldId id="677" r:id="rId37"/>
    <p:sldId id="822" r:id="rId38"/>
    <p:sldId id="681" r:id="rId39"/>
    <p:sldId id="823" r:id="rId40"/>
    <p:sldId id="682" r:id="rId41"/>
    <p:sldId id="827" r:id="rId42"/>
    <p:sldId id="819" r:id="rId43"/>
    <p:sldId id="842" r:id="rId44"/>
    <p:sldId id="680" r:id="rId45"/>
    <p:sldId id="825" r:id="rId46"/>
    <p:sldId id="679" r:id="rId47"/>
    <p:sldId id="839" r:id="rId48"/>
    <p:sldId id="830" r:id="rId49"/>
    <p:sldId id="834" r:id="rId50"/>
    <p:sldId id="920" r:id="rId51"/>
    <p:sldId id="831" r:id="rId52"/>
    <p:sldId id="900" r:id="rId53"/>
    <p:sldId id="915" r:id="rId54"/>
    <p:sldId id="917" r:id="rId55"/>
    <p:sldId id="919" r:id="rId56"/>
    <p:sldId id="921" r:id="rId57"/>
    <p:sldId id="905" r:id="rId58"/>
    <p:sldId id="904" r:id="rId59"/>
    <p:sldId id="902" r:id="rId60"/>
    <p:sldId id="912" r:id="rId61"/>
    <p:sldId id="913" r:id="rId62"/>
    <p:sldId id="914" r:id="rId63"/>
    <p:sldId id="918" r:id="rId64"/>
  </p:sldIdLst>
  <p:sldSz cx="9144000" cy="6858000" type="screen4x3"/>
  <p:notesSz cx="69342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CC99FF"/>
    <a:srgbClr val="66FFFF"/>
    <a:srgbClr val="FFCC00"/>
    <a:srgbClr val="9966FF"/>
    <a:srgbClr val="CCCCFF"/>
    <a:srgbClr val="FFFF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96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4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977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79913"/>
            <a:ext cx="5086350" cy="4148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348" tIns="44872" rIns="91348" bIns="44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8500"/>
            <a:ext cx="4592638" cy="34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85268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326B9A6E-8718-5445-A35C-2BEC1AB6C098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8500"/>
            <a:ext cx="4592637" cy="344487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9988" y="698500"/>
            <a:ext cx="4592637" cy="34448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9988" y="698500"/>
            <a:ext cx="4592637" cy="34448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7C63AC25-51B0-0642-8BBC-429E55383EDA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71CA36E6-2520-324D-8656-1516ACEDD724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28949BF7-26B3-BD41-9045-1670AE605A52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865F7D81-3BD9-6040-B15E-2ADA8190740D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F457D940-81C0-5645-8F12-B2FAB74527AE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35AD7AB8-4A22-C34E-AF36-954252C8D0A1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26F4C676-8F89-D246-B89D-4674B99776F8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DB58AD8D-F73A-E940-9F13-F1E412633D40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79913"/>
            <a:ext cx="5546725" cy="414813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2FE30037-1F67-9241-9432-5C4FAF67520D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6AC8231C-55CA-D747-8FA8-E5FA7CA81E3D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F68309E0-F561-E441-83D0-2714836C2B71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2A45AF15-8D98-414B-9525-F437D833284E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C5078B0E-5575-2240-8703-3EC720897D24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0DF16CD3-73C3-1047-8924-B75D99B83479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933BC0E0-8CE4-A547-BBAA-CBD4A36F31E8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A28B7166-942D-B94B-B15F-AABC38D7BEE5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DD13FDB6-6F6A-8B4A-8D95-2DC3ECD0B20D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326B9A6E-8718-5445-A35C-2BEC1AB6C098}" type="slidenum">
              <a:rPr lang="en-US"/>
              <a:pPr/>
              <a:t>59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8500"/>
            <a:ext cx="4592637" cy="344487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Growing body of evidence to support surgical intervention in pts at high risk of recurrent instability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5D5D94CA-3609-D143-82AC-506F81AC0E68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9988" y="698500"/>
            <a:ext cx="4592637" cy="34448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9988" y="698500"/>
            <a:ext cx="4592637" cy="3444875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7EC01631-A7A0-A345-A946-6E0AC509169A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All fractures in both groups healed without delay, and none required revision to </a:t>
            </a:r>
            <a:r>
              <a:rPr lang="en-US" sz="1200" dirty="0" err="1" smtClean="0">
                <a:latin typeface="Arial" pitchFamily="-1" charset="0"/>
                <a:ea typeface="Arial" pitchFamily="-1" charset="0"/>
                <a:cs typeface="Arial" pitchFamily="-1" charset="0"/>
              </a:rPr>
              <a:t>arthroplasty</a:t>
            </a:r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.</a:t>
            </a:r>
          </a:p>
          <a:p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Conclusions: Achieving mechanical support of the </a:t>
            </a:r>
            <a:r>
              <a:rPr lang="en-US" sz="1200" dirty="0" err="1" smtClean="0">
                <a:latin typeface="Arial" pitchFamily="-1" charset="0"/>
                <a:ea typeface="Arial" pitchFamily="-1" charset="0"/>
                <a:cs typeface="Arial" pitchFamily="-1" charset="0"/>
              </a:rPr>
              <a:t>inferomedial</a:t>
            </a:r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region of the proximal </a:t>
            </a:r>
            <a:r>
              <a:rPr lang="en-US" sz="1200" dirty="0" err="1" smtClean="0">
                <a:latin typeface="Arial" pitchFamily="-1" charset="0"/>
                <a:ea typeface="Arial" pitchFamily="-1" charset="0"/>
                <a:cs typeface="Arial" pitchFamily="-1" charset="0"/>
              </a:rPr>
              <a:t>humerus</a:t>
            </a:r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seems to be important for maintaining fracture reduction. </a:t>
            </a:r>
          </a:p>
          <a:p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Locked plates are unable to support the humeral head alone from a lateral tension-band position. </a:t>
            </a:r>
          </a:p>
          <a:p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Achieving an anatomic or slightly impacted stable reduction, as well as meticulously placing a superiorly directed oblique locked screw in the </a:t>
            </a:r>
            <a:r>
              <a:rPr lang="en-US" sz="1200" dirty="0" err="1" smtClean="0">
                <a:latin typeface="Arial" pitchFamily="-1" charset="0"/>
                <a:ea typeface="Arial" pitchFamily="-1" charset="0"/>
                <a:cs typeface="Arial" pitchFamily="-1" charset="0"/>
              </a:rPr>
              <a:t>inferomedial</a:t>
            </a:r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region of the proximal fragment, may achieve more stable medial column support &amp; allow for better maintenance of reduction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A35E2337-ED2D-454B-B861-CF710478A37D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9" tIns="46154" rIns="92309" bIns="46154">
            <a:prstTxWarp prst="textNoShape">
              <a:avLst/>
            </a:prstTxWarp>
          </a:bodyPr>
          <a:lstStyle/>
          <a:p>
            <a:fld id="{9EB69F66-B1D7-F24A-98B5-65D52768FDEF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2669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6484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0" y="1905000"/>
            <a:ext cx="90678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6096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81200"/>
            <a:ext cx="4076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981200"/>
            <a:ext cx="4076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114800"/>
            <a:ext cx="4076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114800"/>
            <a:ext cx="4076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27DE0D6-5065-3D4B-91C7-671758BBA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D0530EE-82B1-C940-A700-FA94FBCA6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05000"/>
            <a:ext cx="4457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905000"/>
            <a:ext cx="4457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5"/>
            </a:gs>
            <a:gs pos="50000">
              <a:srgbClr val="0000DC"/>
            </a:gs>
            <a:gs pos="100000">
              <a:srgbClr val="00003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905000"/>
            <a:ext cx="90678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7" r:id="rId13"/>
    <p:sldLayoutId id="2147484128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" charset="-128"/>
          <a:cs typeface="ＭＳ Ｐゴシック" pitchFamily="-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5400" 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4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4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video" Target="file://localhost/Users/JRMBA/Dropbox/2012%20CB%20Proximal%20Humerus%20Talk/IMG_2263.MOV" TargetMode="External"/><Relationship Id="rId1" Type="http://schemas.microsoft.com/office/2007/relationships/media" Target="file://localhost/Users/JRMBA/Dropbox/2012%20CB%20Proximal%20Humerus%20Talk/IMG_2263.MOV" TargetMode="External"/><Relationship Id="rId6" Type="http://schemas.openxmlformats.org/officeDocument/2006/relationships/image" Target="../media/image28.jpeg"/><Relationship Id="rId11" Type="http://schemas.microsoft.com/office/2007/relationships/hdphoto" Target="../media/hdphoto1.wdp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video" Target="file://localhost/Users/JRMBA/Dropbox/2012%20CB%20Proximal%20Humerus%20Talk/IMG_0447.MOV" TargetMode="External"/><Relationship Id="rId1" Type="http://schemas.microsoft.com/office/2007/relationships/media" Target="file://localhost/Users/JRMBA/Dropbox/2012%20CB%20Proximal%20Humerus%20Talk/IMG_0447.MOV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file://localhost/Users/JRMBA/Dropbox/2012%20CB%20Proximal%20Humerus%20Talk/IMG_0470.MOV" TargetMode="External"/><Relationship Id="rId7" Type="http://schemas.openxmlformats.org/officeDocument/2006/relationships/image" Target="../media/image3.png"/><Relationship Id="rId2" Type="http://schemas.openxmlformats.org/officeDocument/2006/relationships/video" Target="file://localhost/Users/JRMBA/Dropbox/2012%20CB%20Proximal%20Humerus%20Talk/IMG_1041.MOV" TargetMode="External"/><Relationship Id="rId1" Type="http://schemas.microsoft.com/office/2007/relationships/media" Target="file://localhost/Users/JRMBA/Dropbox/2012%20CB%20Proximal%20Humerus%20Talk/IMG_1041.MOV" TargetMode="External"/><Relationship Id="rId6" Type="http://schemas.openxmlformats.org/officeDocument/2006/relationships/image" Target="../media/image65.jpeg"/><Relationship Id="rId5" Type="http://schemas.openxmlformats.org/officeDocument/2006/relationships/slideLayout" Target="../slideLayouts/slideLayout2.xml"/><Relationship Id="rId4" Type="http://schemas.openxmlformats.org/officeDocument/2006/relationships/video" Target="file://localhost/Users/JRMBA/Dropbox/2012%20CB%20Proximal%20Humerus%20Talk/IMG_0470.MOV" TargetMode="External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JRMBA/Dropbox/2012%20CB%20Proximal%20Humerus%20Talk/IMG_1308.MOV" TargetMode="External"/><Relationship Id="rId1" Type="http://schemas.microsoft.com/office/2007/relationships/media" Target="file://localhost/Users/JRMBA/Dropbox/2012%20CB%20Proximal%20Humerus%20Talk/IMG_1308.MOV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JRMBA/Dropbox/2012%20CB%20Proximal%20Humerus%20Talk/IMG_1210.MOV" TargetMode="External"/><Relationship Id="rId1" Type="http://schemas.microsoft.com/office/2007/relationships/media" Target="file://localhost/Users/JRMBA/Dropbox/2012%20CB%20Proximal%20Humerus%20Talk/IMG_1210.MOV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18.pn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8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5.jpeg"/><Relationship Id="rId9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76200" y="228600"/>
            <a:ext cx="5257800" cy="281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Current Concepts in Treatment of Proximal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Humerus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Fractures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3200400"/>
            <a:ext cx="8077200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J.R. Rudzki, MD, MSc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3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Washington </a:t>
            </a:r>
            <a:r>
              <a:rPr lang="en-US" sz="18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Orthopaedics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&amp; Sports Medicine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5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5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7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Clinical Assistant Professor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7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Dept. of </a:t>
            </a:r>
            <a:r>
              <a:rPr lang="en-US" sz="17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Orthopaedic</a:t>
            </a:r>
            <a:r>
              <a:rPr lang="en-US" sz="17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Surgery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7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George Washington University School of Medicine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7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Washington, DC</a:t>
            </a:r>
            <a:endParaRPr lang="en-US" sz="1700" b="1" i="1" dirty="0" smtClean="0">
              <a:solidFill>
                <a:srgbClr val="2BFF2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5181600"/>
            <a:ext cx="69342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5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5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8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Galway </a:t>
            </a:r>
            <a:r>
              <a:rPr lang="es-ES" sz="28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University</a:t>
            </a:r>
            <a:r>
              <a:rPr lang="es-ES" sz="28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ES" sz="28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Hospitals</a:t>
            </a:r>
            <a:endParaRPr lang="es-ES" sz="2800" b="1" i="1" dirty="0" smtClean="0">
              <a:solidFill>
                <a:srgbClr val="2BFF2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8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Galway, </a:t>
            </a:r>
            <a:r>
              <a:rPr lang="es-ES" sz="28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Ireland</a:t>
            </a:r>
            <a:endParaRPr lang="es-ES" sz="2800" b="1" i="1" dirty="0" smtClean="0">
              <a:solidFill>
                <a:srgbClr val="2BFF2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3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May</a:t>
            </a:r>
            <a:r>
              <a:rPr lang="es-ES" sz="23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24</a:t>
            </a:r>
            <a:r>
              <a:rPr lang="en-US" sz="23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2013</a:t>
            </a:r>
          </a:p>
        </p:txBody>
      </p:sp>
      <p:pic>
        <p:nvPicPr>
          <p:cNvPr id="20485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7296150" y="5105400"/>
            <a:ext cx="1771650" cy="16764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6" name="Picture 5" descr="4 part AP"/>
          <p:cNvPicPr>
            <a:picLocks noChangeAspect="1" noChangeArrowheads="1"/>
          </p:cNvPicPr>
          <p:nvPr/>
        </p:nvPicPr>
        <p:blipFill>
          <a:blip r:embed="rId4"/>
          <a:srcRect l="10469" t="21562" r="1633"/>
          <a:stretch>
            <a:fillRect/>
          </a:stretch>
        </p:blipFill>
        <p:spPr bwMode="auto">
          <a:xfrm>
            <a:off x="5656006" y="152400"/>
            <a:ext cx="1659194" cy="20574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5"/>
          <a:srcRect l="32300" t="21758" r="25368" b="28955"/>
          <a:stretch>
            <a:fillRect/>
          </a:stretch>
        </p:blipFill>
        <p:spPr bwMode="auto">
          <a:xfrm flipH="1">
            <a:off x="7467600" y="152400"/>
            <a:ext cx="1543050" cy="20574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Picture 1" descr="DINEEN_JOHN_SHOULDER_11172010_000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21669" r="34498" b="8200"/>
          <a:stretch/>
        </p:blipFill>
        <p:spPr>
          <a:xfrm>
            <a:off x="5667449" y="2362200"/>
            <a:ext cx="1647751" cy="22860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" name="Picture 2" descr="DINEEN_JOHN_HUMERUS_11242010_000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9" t="6501" r="42820" b="47994"/>
          <a:stretch/>
        </p:blipFill>
        <p:spPr>
          <a:xfrm>
            <a:off x="7471934" y="2362200"/>
            <a:ext cx="1519666" cy="22860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3" b="2177"/>
          <a:stretch/>
        </p:blipFill>
        <p:spPr>
          <a:xfrm>
            <a:off x="76200" y="108080"/>
            <a:ext cx="7086600" cy="1786450"/>
          </a:xfrm>
          <a:ln w="38100" cmpd="sng">
            <a:solidFill>
              <a:srgbClr val="FF0000"/>
            </a:solidFill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325137" y="1474113"/>
            <a:ext cx="17426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JSES</a:t>
            </a:r>
            <a:r>
              <a:rPr lang="en-US" sz="2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2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2013</a:t>
            </a:r>
            <a:endParaRPr lang="en-US" sz="2200" i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1981200"/>
            <a:ext cx="9263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Level IV Retrospective Analysis: 121 </a:t>
            </a:r>
            <a:r>
              <a:rPr lang="en-US" sz="2200" dirty="0" err="1" smtClean="0">
                <a:latin typeface="Arial"/>
                <a:cs typeface="Arial"/>
              </a:rPr>
              <a:t>pts</a:t>
            </a:r>
            <a:r>
              <a:rPr lang="en-US" sz="2200" dirty="0" smtClean="0">
                <a:latin typeface="Arial"/>
                <a:cs typeface="Arial"/>
              </a:rPr>
              <a:t> with Complications after ORIF 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514600"/>
            <a:ext cx="52593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rial"/>
                <a:cs typeface="Arial"/>
              </a:rPr>
              <a:t>Secondary screw cutout was found in 57</a:t>
            </a:r>
            <a:r>
              <a:rPr lang="en-US" sz="2100" dirty="0" smtClean="0">
                <a:latin typeface="Arial"/>
                <a:cs typeface="Arial"/>
              </a:rPr>
              <a:t>%</a:t>
            </a:r>
          </a:p>
          <a:p>
            <a:r>
              <a:rPr lang="en-US" sz="2100" dirty="0" smtClean="0">
                <a:latin typeface="Arial"/>
                <a:cs typeface="Arial"/>
              </a:rPr>
              <a:t>- </a:t>
            </a:r>
            <a:r>
              <a:rPr lang="en-US" sz="2100" dirty="0" err="1" smtClean="0">
                <a:latin typeface="Arial"/>
                <a:cs typeface="Arial"/>
              </a:rPr>
              <a:t>Glenoid</a:t>
            </a:r>
            <a:r>
              <a:rPr lang="en-US" sz="2100" dirty="0" smtClean="0">
                <a:latin typeface="Arial"/>
                <a:cs typeface="Arial"/>
              </a:rPr>
              <a:t> Destruction </a:t>
            </a:r>
            <a:r>
              <a:rPr lang="en-US" sz="2100" dirty="0">
                <a:latin typeface="Arial"/>
                <a:cs typeface="Arial"/>
              </a:rPr>
              <a:t>in 33</a:t>
            </a:r>
            <a:r>
              <a:rPr lang="en-US" sz="2100" dirty="0" smtClean="0">
                <a:latin typeface="Arial"/>
                <a:cs typeface="Arial"/>
              </a:rPr>
              <a:t>%</a:t>
            </a:r>
            <a:endParaRPr lang="en-US" sz="21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3429000"/>
            <a:ext cx="4899731" cy="32766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88" y="2819400"/>
            <a:ext cx="3841011" cy="38862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Oval 9"/>
          <p:cNvSpPr/>
          <p:nvPr/>
        </p:nvSpPr>
        <p:spPr bwMode="auto">
          <a:xfrm>
            <a:off x="228600" y="4267200"/>
            <a:ext cx="3886200" cy="381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28600" y="5867400"/>
            <a:ext cx="3886200" cy="3048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93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181600" cy="1143000"/>
          </a:xfrm>
        </p:spPr>
        <p:txBody>
          <a:bodyPr/>
          <a:lstStyle/>
          <a:p>
            <a:pPr>
              <a:defRPr/>
            </a:pPr>
            <a:r>
              <a:rPr lang="en-US" sz="5000" dirty="0" smtClean="0"/>
              <a:t>Fixation</a:t>
            </a:r>
            <a:br>
              <a:rPr lang="en-US" sz="5000" dirty="0" smtClean="0"/>
            </a:br>
            <a:r>
              <a:rPr lang="en-US" sz="5000" dirty="0" smtClean="0"/>
              <a:t>Failure</a:t>
            </a:r>
            <a:endParaRPr lang="en-US" sz="5000" dirty="0"/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76200" y="1571625"/>
            <a:ext cx="6324600" cy="393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Koukakis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A, et al. Fixation of proximal </a:t>
            </a: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humerus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fractures using the PHILOS plate: early experience. </a:t>
            </a:r>
            <a:r>
              <a:rPr lang="en-US" sz="18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CORR</a:t>
            </a:r>
            <a:r>
              <a:rPr lang="en-US" sz="1800" i="1" dirty="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66FFFF"/>
                </a:solidFill>
                <a:latin typeface="Arial"/>
                <a:cs typeface="Arial"/>
              </a:rPr>
              <a:t>2006 442</a:t>
            </a:r>
            <a:r>
              <a:rPr lang="en-US" sz="1800" dirty="0">
                <a:solidFill>
                  <a:srgbClr val="66FFFF"/>
                </a:solidFill>
                <a:latin typeface="Arial"/>
                <a:cs typeface="Arial"/>
              </a:rPr>
              <a:t>:115-</a:t>
            </a:r>
            <a:r>
              <a:rPr lang="en-US" sz="1800" dirty="0" smtClean="0">
                <a:solidFill>
                  <a:srgbClr val="66FFFF"/>
                </a:solidFill>
                <a:latin typeface="Arial"/>
                <a:cs typeface="Arial"/>
              </a:rPr>
              <a:t>20</a:t>
            </a:r>
          </a:p>
          <a:p>
            <a:pPr>
              <a:defRPr/>
            </a:pPr>
            <a:endParaRPr lang="en-US" sz="1400" dirty="0">
              <a:solidFill>
                <a:srgbClr val="66FF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Egol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KA, </a:t>
            </a: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Ong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CC, Walsh M, et al. Early complications in proximal </a:t>
            </a: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humerus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fractures (OTA Types 11) treated with locked plates. </a:t>
            </a:r>
            <a:endParaRPr lang="en-US" sz="1600" dirty="0" smtClean="0">
              <a:solidFill>
                <a:srgbClr val="66FF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b="1" i="1" dirty="0" smtClean="0">
                <a:solidFill>
                  <a:srgbClr val="2BFF2B"/>
                </a:solidFill>
                <a:latin typeface="Arial"/>
                <a:cs typeface="Arial"/>
              </a:rPr>
              <a:t>J </a:t>
            </a:r>
            <a:r>
              <a:rPr lang="en-US" sz="1800" b="1" i="1" dirty="0" err="1">
                <a:solidFill>
                  <a:srgbClr val="2BFF2B"/>
                </a:solidFill>
                <a:latin typeface="Arial"/>
                <a:cs typeface="Arial"/>
              </a:rPr>
              <a:t>Orthop</a:t>
            </a:r>
            <a:r>
              <a:rPr lang="en-US" sz="1800" b="1" i="1" dirty="0">
                <a:solidFill>
                  <a:srgbClr val="2BFF2B"/>
                </a:solidFill>
                <a:latin typeface="Arial"/>
                <a:cs typeface="Arial"/>
              </a:rPr>
              <a:t> Trauma </a:t>
            </a:r>
            <a:r>
              <a:rPr lang="en-US" sz="1800" i="1" dirty="0">
                <a:solidFill>
                  <a:srgbClr val="66FFFF"/>
                </a:solidFill>
                <a:latin typeface="Arial"/>
                <a:cs typeface="Arial"/>
              </a:rPr>
              <a:t>2008;22:159-</a:t>
            </a:r>
            <a:r>
              <a:rPr lang="en-US" sz="1800" i="1" dirty="0" smtClean="0">
                <a:solidFill>
                  <a:srgbClr val="66FFFF"/>
                </a:solidFill>
                <a:latin typeface="Arial"/>
                <a:cs typeface="Arial"/>
              </a:rPr>
              <a:t>64</a:t>
            </a:r>
          </a:p>
          <a:p>
            <a:pPr>
              <a:defRPr/>
            </a:pPr>
            <a:endParaRPr lang="en-US" sz="1400" i="1" dirty="0">
              <a:solidFill>
                <a:srgbClr val="66FF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Brunner F, </a:t>
            </a: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Sommer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C, </a:t>
            </a: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Bahrs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C, et al. Open reduction and internal fixation of proximal </a:t>
            </a:r>
            <a:r>
              <a:rPr lang="en-US" sz="1600" dirty="0" err="1">
                <a:solidFill>
                  <a:srgbClr val="66FFFF"/>
                </a:solidFill>
                <a:latin typeface="Arial"/>
                <a:cs typeface="Arial"/>
              </a:rPr>
              <a:t>humerus</a:t>
            </a: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 fractures using a proximal humeral locked plate: a prospective multicenter analysis. </a:t>
            </a:r>
            <a:endParaRPr lang="en-US" sz="1600" dirty="0" smtClean="0">
              <a:solidFill>
                <a:srgbClr val="66FF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b="1" i="1" dirty="0" smtClean="0">
                <a:solidFill>
                  <a:srgbClr val="2BFF2B"/>
                </a:solidFill>
                <a:latin typeface="Arial"/>
                <a:cs typeface="Arial"/>
              </a:rPr>
              <a:t>J </a:t>
            </a:r>
            <a:r>
              <a:rPr lang="en-US" sz="1800" b="1" i="1" dirty="0" err="1">
                <a:solidFill>
                  <a:srgbClr val="2BFF2B"/>
                </a:solidFill>
                <a:latin typeface="Arial"/>
                <a:cs typeface="Arial"/>
              </a:rPr>
              <a:t>Orthop</a:t>
            </a:r>
            <a:r>
              <a:rPr lang="en-US" sz="1800" b="1" i="1" dirty="0">
                <a:solidFill>
                  <a:srgbClr val="2BFF2B"/>
                </a:solidFill>
                <a:latin typeface="Arial"/>
                <a:cs typeface="Arial"/>
              </a:rPr>
              <a:t> Trauma </a:t>
            </a:r>
            <a:r>
              <a:rPr lang="en-US" sz="1800" i="1" dirty="0">
                <a:solidFill>
                  <a:srgbClr val="66FFFF"/>
                </a:solidFill>
                <a:latin typeface="Arial"/>
                <a:cs typeface="Arial"/>
              </a:rPr>
              <a:t>2009;23:163</a:t>
            </a:r>
          </a:p>
          <a:p>
            <a:pPr>
              <a:defRPr/>
            </a:pPr>
            <a:endParaRPr lang="en-US" sz="1400" dirty="0">
              <a:solidFill>
                <a:srgbClr val="66FF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600" dirty="0">
                <a:solidFill>
                  <a:srgbClr val="66FFFF"/>
                </a:solidFill>
                <a:latin typeface="Arial"/>
                <a:cs typeface="Arial"/>
              </a:rPr>
              <a:t>Lee CW, Shin SJ. Prognostic factors for unstable proximal humeral fractures treated with locking-plate fixation.</a:t>
            </a:r>
            <a:r>
              <a:rPr lang="en-US" sz="1600" dirty="0" smtClean="0">
                <a:solidFill>
                  <a:srgbClr val="66FFFF"/>
                </a:solidFill>
                <a:latin typeface="Arial"/>
                <a:cs typeface="Arial"/>
              </a:rPr>
              <a:t>              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2BFF2B"/>
                </a:solidFill>
                <a:latin typeface="Arial"/>
                <a:cs typeface="Arial"/>
              </a:rPr>
              <a:t>J </a:t>
            </a:r>
            <a:r>
              <a:rPr lang="en-US" sz="1800" b="1" dirty="0">
                <a:solidFill>
                  <a:srgbClr val="2BFF2B"/>
                </a:solidFill>
                <a:latin typeface="Arial"/>
                <a:cs typeface="Arial"/>
              </a:rPr>
              <a:t>Shoulder Elbow </a:t>
            </a:r>
            <a:r>
              <a:rPr lang="en-US" sz="1800" b="1" dirty="0" err="1">
                <a:solidFill>
                  <a:srgbClr val="2BFF2B"/>
                </a:solidFill>
                <a:latin typeface="Arial"/>
                <a:cs typeface="Arial"/>
              </a:rPr>
              <a:t>Surg</a:t>
            </a:r>
            <a:r>
              <a:rPr lang="en-US" sz="1800" dirty="0">
                <a:solidFill>
                  <a:srgbClr val="66FFFF"/>
                </a:solidFill>
                <a:latin typeface="Arial"/>
                <a:cs typeface="Arial"/>
              </a:rPr>
              <a:t> 2009;18:83–</a:t>
            </a:r>
            <a:r>
              <a:rPr lang="en-US" sz="1800" dirty="0" smtClean="0">
                <a:solidFill>
                  <a:srgbClr val="66FFFF"/>
                </a:solidFill>
                <a:latin typeface="Arial"/>
                <a:cs typeface="Arial"/>
              </a:rPr>
              <a:t>88</a:t>
            </a:r>
            <a:endParaRPr lang="en-US" sz="1800" dirty="0">
              <a:solidFill>
                <a:srgbClr val="66FFFF"/>
              </a:solidFill>
              <a:latin typeface="Arial"/>
              <a:cs typeface="Arial"/>
            </a:endParaRPr>
          </a:p>
        </p:txBody>
      </p:sp>
      <p:sp>
        <p:nvSpPr>
          <p:cNvPr id="27652" name="Right Arrow 3"/>
          <p:cNvSpPr>
            <a:spLocks noChangeArrowheads="1"/>
          </p:cNvSpPr>
          <p:nvPr/>
        </p:nvSpPr>
        <p:spPr bwMode="auto">
          <a:xfrm>
            <a:off x="2514600" y="381000"/>
            <a:ext cx="12192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25863" y="-60325"/>
            <a:ext cx="9761537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600" dirty="0">
                <a:solidFill>
                  <a:srgbClr val="FFFF00"/>
                </a:solidFill>
                <a:effectLst>
                  <a:outerShdw blurRad="1143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Typically occurs due </a:t>
            </a:r>
          </a:p>
          <a:p>
            <a:pPr>
              <a:defRPr/>
            </a:pPr>
            <a:r>
              <a:rPr lang="en-US" sz="4600" dirty="0">
                <a:solidFill>
                  <a:srgbClr val="FFFF00"/>
                </a:solidFill>
                <a:effectLst>
                  <a:outerShdw blurRad="1143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to </a:t>
            </a:r>
            <a:r>
              <a:rPr lang="en-US" sz="4600" dirty="0" err="1">
                <a:solidFill>
                  <a:srgbClr val="FFFF00"/>
                </a:solidFill>
                <a:effectLst>
                  <a:outerShdw blurRad="1143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varus</a:t>
            </a:r>
            <a:r>
              <a:rPr lang="en-US" sz="4600" dirty="0">
                <a:solidFill>
                  <a:srgbClr val="FFFF00"/>
                </a:solidFill>
                <a:effectLst>
                  <a:outerShdw blurRad="1143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collapse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5510" r="7056" b="5234"/>
          <a:stretch>
            <a:fillRect/>
          </a:stretch>
        </p:blipFill>
        <p:spPr>
          <a:xfrm>
            <a:off x="6324600" y="1491342"/>
            <a:ext cx="2743200" cy="5290458"/>
          </a:xfrm>
          <a:prstGeom prst="rect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685800" y="5638800"/>
            <a:ext cx="5079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  <a:latin typeface="Arial"/>
                <a:cs typeface="Arial"/>
              </a:rPr>
              <a:t>Several Causes</a:t>
            </a:r>
            <a:endParaRPr lang="en-US" sz="54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OLD_JENNIFER_ShoulderCompleteLeft_10062011_0002.jpg"/>
          <p:cNvPicPr>
            <a:picLocks noGrp="1" noChangeAspect="1"/>
          </p:cNvPicPr>
          <p:nvPr>
            <p:ph idx="1"/>
          </p:nvPr>
        </p:nvPicPr>
        <p:blipFill>
          <a:blip r:embed="rId4"/>
          <a:srcRect l="56234" t="16667" r="8185" b="30178"/>
          <a:stretch>
            <a:fillRect/>
          </a:stretch>
        </p:blipFill>
        <p:spPr>
          <a:xfrm>
            <a:off x="76200" y="3833949"/>
            <a:ext cx="2057400" cy="2947851"/>
          </a:xfrm>
          <a:ln>
            <a:solidFill>
              <a:srgbClr val="66FFFF"/>
            </a:solidFill>
          </a:ln>
        </p:spPr>
      </p:pic>
      <p:pic>
        <p:nvPicPr>
          <p:cNvPr id="5" name="Picture 4" descr="GOLD_JENNIFER_ShoulderCompleteLeft_10062011_0001.jpg"/>
          <p:cNvPicPr>
            <a:picLocks noChangeAspect="1"/>
          </p:cNvPicPr>
          <p:nvPr/>
        </p:nvPicPr>
        <p:blipFill>
          <a:blip r:embed="rId5"/>
          <a:srcRect l="50791" t="13333" r="9007" b="26667"/>
          <a:stretch>
            <a:fillRect/>
          </a:stretch>
        </p:blipFill>
        <p:spPr>
          <a:xfrm>
            <a:off x="76200" y="685800"/>
            <a:ext cx="2057400" cy="3048000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6" name="Picture 5" descr="Gold_Jennifer_SHOULDER_12132011_0001.jpg"/>
          <p:cNvPicPr>
            <a:picLocks noChangeAspect="1"/>
          </p:cNvPicPr>
          <p:nvPr/>
        </p:nvPicPr>
        <p:blipFill>
          <a:blip r:embed="rId6"/>
          <a:srcRect l="39696" t="25556" r="21114" b="23640"/>
          <a:stretch>
            <a:fillRect/>
          </a:stretch>
        </p:blipFill>
        <p:spPr>
          <a:xfrm>
            <a:off x="2286000" y="685800"/>
            <a:ext cx="1953846" cy="3048000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7" name="Picture 6" descr="Gold_Jennifer_SHOULDER_12132011_0003.jpg"/>
          <p:cNvPicPr>
            <a:picLocks noChangeAspect="1"/>
          </p:cNvPicPr>
          <p:nvPr/>
        </p:nvPicPr>
        <p:blipFill>
          <a:blip r:embed="rId7"/>
          <a:srcRect l="25673" t="33333" r="21210" b="22222"/>
          <a:stretch>
            <a:fillRect/>
          </a:stretch>
        </p:blipFill>
        <p:spPr>
          <a:xfrm>
            <a:off x="2286000" y="3810000"/>
            <a:ext cx="4114800" cy="2743200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8" name="Picture 7" descr="Gold_Jennifer_SHOULDER_11152011_0001.jpg"/>
          <p:cNvPicPr>
            <a:picLocks noChangeAspect="1"/>
          </p:cNvPicPr>
          <p:nvPr/>
        </p:nvPicPr>
        <p:blipFill>
          <a:blip r:embed="rId8"/>
          <a:srcRect l="28798" t="15556" r="31811" b="33333"/>
          <a:stretch>
            <a:fillRect/>
          </a:stretch>
        </p:blipFill>
        <p:spPr>
          <a:xfrm>
            <a:off x="4446996" y="685800"/>
            <a:ext cx="1952147" cy="3048000"/>
          </a:xfrm>
          <a:prstGeom prst="rect">
            <a:avLst/>
          </a:prstGeom>
          <a:ln>
            <a:solidFill>
              <a:srgbClr val="66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813" y="71735"/>
            <a:ext cx="4626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  <a:latin typeface="Arial"/>
                <a:cs typeface="Arial"/>
              </a:rPr>
              <a:t>Valgus</a:t>
            </a:r>
            <a:r>
              <a:rPr lang="en-US" dirty="0" smtClean="0">
                <a:solidFill>
                  <a:srgbClr val="66FFFF"/>
                </a:solidFill>
                <a:latin typeface="Arial"/>
                <a:cs typeface="Arial"/>
              </a:rPr>
              <a:t>-Impacted 4-Part Fracture</a:t>
            </a:r>
            <a:endParaRPr lang="en-US" dirty="0">
              <a:solidFill>
                <a:srgbClr val="66FFFF"/>
              </a:solidFill>
              <a:latin typeface="Arial"/>
              <a:cs typeface="Arial"/>
            </a:endParaRPr>
          </a:p>
        </p:txBody>
      </p:sp>
      <p:pic>
        <p:nvPicPr>
          <p:cNvPr id="10" name="IMG_2263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8912" y="76200"/>
            <a:ext cx="2528888" cy="4495800"/>
          </a:xfrm>
          <a:prstGeom prst="rect">
            <a:avLst/>
          </a:prstGeom>
          <a:ln w="190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/>
          <p:cNvSpPr txBox="1"/>
          <p:nvPr/>
        </p:nvSpPr>
        <p:spPr>
          <a:xfrm>
            <a:off x="6858000" y="4648200"/>
            <a:ext cx="19722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66FFFF"/>
                </a:solidFill>
                <a:latin typeface="Arial"/>
                <a:cs typeface="Arial"/>
              </a:rPr>
              <a:t>3.5 month F/U</a:t>
            </a:r>
            <a:endParaRPr lang="en-US" sz="2200" dirty="0">
              <a:solidFill>
                <a:srgbClr val="66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AppleCare for MacBook Pro 2.jpe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" t="4705" r="35546" b="889"/>
          <a:stretch/>
        </p:blipFill>
        <p:spPr>
          <a:xfrm rot="5400000">
            <a:off x="-517467" y="3413067"/>
            <a:ext cx="3962400" cy="2775066"/>
          </a:xfrm>
          <a:prstGeom prst="rect">
            <a:avLst/>
          </a:prstGeom>
          <a:ln>
            <a:solidFill>
              <a:srgbClr val="66FFFF"/>
            </a:solidFill>
          </a:ln>
        </p:spPr>
      </p:pic>
    </p:spTree>
    <p:extLst>
      <p:ext uri="{BB962C8B-B14F-4D97-AF65-F5344CB8AC3E}">
        <p14:creationId xmlns:p14="http://schemas.microsoft.com/office/powerpoint/2010/main" val="4228785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22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46067"/>
            <a:ext cx="4842365" cy="3192533"/>
          </a:xfrm>
          <a:prstGeom prst="rect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65250"/>
            <a:ext cx="3251200" cy="4959350"/>
          </a:xfrm>
          <a:prstGeom prst="rect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550"/>
          <a:stretch>
            <a:fillRect/>
          </a:stretch>
        </p:blipFill>
        <p:spPr>
          <a:xfrm>
            <a:off x="228600" y="4114800"/>
            <a:ext cx="4840934" cy="2667000"/>
          </a:xfrm>
          <a:prstGeom prst="rect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21813" y="152400"/>
            <a:ext cx="46946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66FFFF"/>
                </a:solidFill>
                <a:latin typeface="Arial"/>
                <a:cs typeface="Arial"/>
              </a:rPr>
              <a:t>Varus</a:t>
            </a:r>
            <a:r>
              <a:rPr lang="en-US" sz="2600" dirty="0" smtClean="0">
                <a:solidFill>
                  <a:srgbClr val="66FFFF"/>
                </a:solidFill>
                <a:latin typeface="Arial"/>
                <a:cs typeface="Arial"/>
              </a:rPr>
              <a:t>-Extension Injury Pattern</a:t>
            </a:r>
            <a:endParaRPr lang="en-US" sz="2600" dirty="0">
              <a:solidFill>
                <a:srgbClr val="66FFFF"/>
              </a:solidFill>
              <a:latin typeface="Arial"/>
              <a:cs typeface="Arial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724400" y="304800"/>
            <a:ext cx="685800" cy="2286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1991" y="76200"/>
            <a:ext cx="2789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i="1" dirty="0" smtClean="0">
                <a:solidFill>
                  <a:srgbClr val="FFFF00"/>
                </a:solidFill>
                <a:latin typeface="Arial"/>
                <a:cs typeface="Arial"/>
              </a:rPr>
              <a:t>Much More </a:t>
            </a:r>
          </a:p>
          <a:p>
            <a:pPr algn="ctr"/>
            <a:r>
              <a:rPr lang="en-US" sz="2700" i="1" dirty="0" smtClean="0">
                <a:solidFill>
                  <a:srgbClr val="FFFF00"/>
                </a:solidFill>
                <a:latin typeface="Arial"/>
                <a:cs typeface="Arial"/>
              </a:rPr>
              <a:t>Difficult Problem</a:t>
            </a:r>
            <a:endParaRPr lang="en-US" sz="27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0" name="Picture 9" descr="HUDSPETH_FRANCES_DXSHOULDERMINIMUM2VIEWS_09022012_000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10370" r="1755" b="24691"/>
          <a:stretch/>
        </p:blipFill>
        <p:spPr>
          <a:xfrm>
            <a:off x="5181600" y="1371600"/>
            <a:ext cx="3886200" cy="50348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74887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1"/>
            <a:ext cx="5791200" cy="1045789"/>
          </a:xfrm>
          <a:prstGeom prst="rect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5908802" y="803702"/>
            <a:ext cx="14825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JOT, 2009</a:t>
            </a:r>
            <a:endParaRPr lang="en-US" sz="2100" i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51917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rgbClr val="CC99FF"/>
                </a:solidFill>
                <a:latin typeface="Arial"/>
                <a:cs typeface="Arial"/>
              </a:rPr>
              <a:t>Retrospective study 46 pts</a:t>
            </a:r>
          </a:p>
          <a:p>
            <a:r>
              <a:rPr lang="en-US" sz="2100" dirty="0" smtClean="0">
                <a:solidFill>
                  <a:srgbClr val="CC99FF"/>
                </a:solidFill>
                <a:latin typeface="Arial"/>
                <a:cs typeface="Arial"/>
              </a:rPr>
              <a:t>Mean age of ~ 66 yrs &amp; min. </a:t>
            </a:r>
            <a:r>
              <a:rPr lang="en-US" sz="2100" dirty="0" err="1" smtClean="0">
                <a:solidFill>
                  <a:srgbClr val="CC99FF"/>
                </a:solidFill>
                <a:latin typeface="Arial"/>
                <a:cs typeface="Arial"/>
              </a:rPr>
              <a:t>f/u</a:t>
            </a:r>
            <a:r>
              <a:rPr lang="en-US" sz="2100" dirty="0" smtClean="0">
                <a:solidFill>
                  <a:srgbClr val="CC99FF"/>
                </a:solidFill>
                <a:latin typeface="Arial"/>
                <a:cs typeface="Arial"/>
              </a:rPr>
              <a:t> of 18 </a:t>
            </a:r>
            <a:r>
              <a:rPr lang="en-US" sz="2100" dirty="0" err="1" smtClean="0">
                <a:solidFill>
                  <a:srgbClr val="CC99FF"/>
                </a:solidFill>
                <a:latin typeface="Arial"/>
                <a:cs typeface="Arial"/>
              </a:rPr>
              <a:t>mos</a:t>
            </a:r>
            <a:endParaRPr lang="en-US" sz="2100" dirty="0">
              <a:solidFill>
                <a:srgbClr val="CC99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66781"/>
            <a:ext cx="66760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Arial"/>
                <a:cs typeface="Arial"/>
              </a:rPr>
              <a:t>Five pts (7</a:t>
            </a:r>
            <a:r>
              <a:rPr lang="en-US" sz="2300" dirty="0">
                <a:latin typeface="Arial"/>
                <a:cs typeface="Arial"/>
              </a:rPr>
              <a:t>%) were taken back to</a:t>
            </a:r>
            <a:r>
              <a:rPr lang="en-US" sz="2300" dirty="0" smtClean="0">
                <a:latin typeface="Arial"/>
                <a:cs typeface="Arial"/>
              </a:rPr>
              <a:t> O.R. </a:t>
            </a:r>
            <a:r>
              <a:rPr lang="en-US" sz="2300" dirty="0" err="1" smtClean="0">
                <a:latin typeface="Arial"/>
                <a:cs typeface="Arial"/>
              </a:rPr>
              <a:t>w</a:t>
            </a:r>
            <a:r>
              <a:rPr lang="en-US" sz="2300" dirty="0" smtClean="0">
                <a:latin typeface="Arial"/>
                <a:cs typeface="Arial"/>
              </a:rPr>
              <a:t>/in </a:t>
            </a:r>
            <a:r>
              <a:rPr lang="en-US" sz="2300" dirty="0">
                <a:latin typeface="Arial"/>
                <a:cs typeface="Arial"/>
              </a:rPr>
              <a:t>48 </a:t>
            </a:r>
            <a:r>
              <a:rPr lang="en-US" sz="2300" dirty="0" smtClean="0">
                <a:latin typeface="Arial"/>
                <a:cs typeface="Arial"/>
              </a:rPr>
              <a:t>hrs </a:t>
            </a:r>
          </a:p>
          <a:p>
            <a:r>
              <a:rPr lang="en-US" sz="2300" dirty="0" smtClean="0">
                <a:latin typeface="Arial"/>
                <a:cs typeface="Arial"/>
              </a:rPr>
              <a:t>  for </a:t>
            </a:r>
            <a:r>
              <a:rPr lang="en-US" sz="2300" dirty="0">
                <a:latin typeface="Arial"/>
                <a:cs typeface="Arial"/>
              </a:rPr>
              <a:t>humeral head screw perforation</a:t>
            </a:r>
            <a:r>
              <a:rPr lang="en-US" sz="2300" dirty="0" smtClean="0">
                <a:latin typeface="Arial"/>
                <a:cs typeface="Arial"/>
              </a:rPr>
              <a:t> &gt;3 </a:t>
            </a:r>
            <a:r>
              <a:rPr lang="en-US" sz="2300" dirty="0">
                <a:latin typeface="Arial"/>
                <a:cs typeface="Arial"/>
              </a:rPr>
              <a:t>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702004"/>
            <a:ext cx="74606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Overall complication rate </a:t>
            </a:r>
            <a:r>
              <a:rPr lang="en-US" sz="2200" dirty="0">
                <a:latin typeface="Arial"/>
                <a:cs typeface="Arial"/>
              </a:rPr>
              <a:t>for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varus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group was</a:t>
            </a:r>
            <a:r>
              <a:rPr lang="en-US" sz="2200" dirty="0" smtClean="0">
                <a:latin typeface="Arial"/>
                <a:cs typeface="Arial"/>
              </a:rPr>
              <a:t> 19/24 (79</a:t>
            </a:r>
            <a:r>
              <a:rPr lang="en-US" sz="2200" dirty="0">
                <a:latin typeface="Arial"/>
                <a:cs typeface="Arial"/>
              </a:rPr>
              <a:t>%)</a:t>
            </a:r>
            <a:r>
              <a:rPr lang="en-US" sz="2200" dirty="0" smtClean="0">
                <a:latin typeface="Arial"/>
                <a:cs typeface="Arial"/>
              </a:rPr>
              <a:t> </a:t>
            </a:r>
          </a:p>
          <a:p>
            <a:r>
              <a:rPr lang="en-US" sz="2200" dirty="0" smtClean="0">
                <a:latin typeface="Arial"/>
                <a:cs typeface="Arial"/>
              </a:rPr>
              <a:t>  </a:t>
            </a:r>
            <a:r>
              <a:rPr lang="en-US" sz="2200" dirty="0" err="1" smtClean="0">
                <a:latin typeface="Arial"/>
                <a:cs typeface="Arial"/>
              </a:rPr>
              <a:t>vs</a:t>
            </a:r>
            <a:r>
              <a:rPr lang="en-US" sz="2200" dirty="0" smtClean="0">
                <a:latin typeface="Arial"/>
                <a:cs typeface="Arial"/>
              </a:rPr>
              <a:t> 9</a:t>
            </a:r>
            <a:r>
              <a:rPr lang="en-US" sz="2200" dirty="0">
                <a:latin typeface="Arial"/>
                <a:cs typeface="Arial"/>
              </a:rPr>
              <a:t>/46 (19%) </a:t>
            </a:r>
            <a:r>
              <a:rPr lang="en-US" sz="2200" dirty="0" smtClean="0">
                <a:latin typeface="Arial"/>
                <a:cs typeface="Arial"/>
              </a:rPr>
              <a:t>in </a:t>
            </a:r>
            <a:r>
              <a:rPr lang="en-US" sz="2200" dirty="0" err="1" smtClean="0">
                <a:latin typeface="Arial"/>
                <a:cs typeface="Arial"/>
              </a:rPr>
              <a:t>valgus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group (P</a:t>
            </a:r>
            <a:r>
              <a:rPr lang="en-US" sz="2200" dirty="0" smtClean="0">
                <a:latin typeface="Arial"/>
                <a:cs typeface="Arial"/>
              </a:rPr>
              <a:t> &lt; </a:t>
            </a:r>
            <a:r>
              <a:rPr lang="en-US" sz="2200" dirty="0">
                <a:latin typeface="Arial"/>
                <a:cs typeface="Arial"/>
              </a:rPr>
              <a:t>0.01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  <a:p>
            <a:endParaRPr lang="en-US" sz="2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657600"/>
            <a:ext cx="67762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Complications in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Arial"/>
                <a:cs typeface="Arial"/>
              </a:rPr>
              <a:t>Varus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 Group: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screw </a:t>
            </a:r>
            <a:r>
              <a:rPr lang="en-US" sz="2200" dirty="0">
                <a:latin typeface="Arial"/>
                <a:cs typeface="Arial"/>
              </a:rPr>
              <a:t>perforation</a:t>
            </a:r>
            <a:r>
              <a:rPr lang="en-US" sz="2200" dirty="0" smtClean="0">
                <a:latin typeface="Arial"/>
                <a:cs typeface="Arial"/>
              </a:rPr>
              <a:t> of humeral </a:t>
            </a:r>
            <a:r>
              <a:rPr lang="en-US" sz="2200" dirty="0">
                <a:latin typeface="Arial"/>
                <a:cs typeface="Arial"/>
              </a:rPr>
              <a:t>head in </a:t>
            </a:r>
            <a:r>
              <a:rPr lang="en-US" sz="2200" dirty="0" smtClean="0">
                <a:latin typeface="Arial"/>
                <a:cs typeface="Arial"/>
              </a:rPr>
              <a:t>5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21%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initial </a:t>
            </a:r>
            <a:r>
              <a:rPr lang="en-US" sz="2200" dirty="0" err="1">
                <a:latin typeface="Arial"/>
                <a:cs typeface="Arial"/>
              </a:rPr>
              <a:t>varus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malreduction</a:t>
            </a:r>
            <a:r>
              <a:rPr lang="en-US" sz="2200" dirty="0">
                <a:latin typeface="Arial"/>
                <a:cs typeface="Arial"/>
              </a:rPr>
              <a:t> of</a:t>
            </a:r>
            <a:r>
              <a:rPr lang="en-US" sz="2200" dirty="0" smtClean="0">
                <a:latin typeface="Arial"/>
                <a:cs typeface="Arial"/>
              </a:rPr>
              <a:t> &gt;5 </a:t>
            </a:r>
            <a:r>
              <a:rPr lang="en-US" sz="2200" dirty="0">
                <a:latin typeface="Arial"/>
                <a:cs typeface="Arial"/>
              </a:rPr>
              <a:t>degrees in 17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71%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loss </a:t>
            </a:r>
            <a:r>
              <a:rPr lang="en-US" sz="2200" dirty="0">
                <a:latin typeface="Arial"/>
                <a:cs typeface="Arial"/>
              </a:rPr>
              <a:t>of fixation in 3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13%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876800"/>
            <a:ext cx="631454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Complications </a:t>
            </a:r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in the</a:t>
            </a: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Valgus</a:t>
            </a:r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Group: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screw </a:t>
            </a:r>
            <a:r>
              <a:rPr lang="en-US" sz="2200" dirty="0">
                <a:latin typeface="Arial"/>
                <a:cs typeface="Arial"/>
              </a:rPr>
              <a:t>perforation </a:t>
            </a:r>
            <a:r>
              <a:rPr lang="en-US" sz="2200" dirty="0" smtClean="0">
                <a:latin typeface="Arial"/>
                <a:cs typeface="Arial"/>
              </a:rPr>
              <a:t>of humeral </a:t>
            </a:r>
            <a:r>
              <a:rPr lang="en-US" sz="2200" dirty="0">
                <a:latin typeface="Arial"/>
                <a:cs typeface="Arial"/>
              </a:rPr>
              <a:t>head in 3 (</a:t>
            </a:r>
            <a:r>
              <a:rPr lang="en-US" sz="2200" dirty="0">
                <a:solidFill>
                  <a:srgbClr val="2BFF2B"/>
                </a:solidFill>
                <a:latin typeface="Arial"/>
                <a:cs typeface="Arial"/>
              </a:rPr>
              <a:t>7%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initial </a:t>
            </a:r>
            <a:r>
              <a:rPr lang="en-US" sz="2200" dirty="0" err="1">
                <a:latin typeface="Arial"/>
                <a:cs typeface="Arial"/>
              </a:rPr>
              <a:t>varus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malreduction</a:t>
            </a:r>
            <a:r>
              <a:rPr lang="en-US" sz="2200" dirty="0" smtClean="0">
                <a:latin typeface="Arial"/>
                <a:cs typeface="Arial"/>
              </a:rPr>
              <a:t> &gt;5 degrees in </a:t>
            </a:r>
            <a:r>
              <a:rPr lang="en-US" sz="2200" dirty="0">
                <a:latin typeface="Arial"/>
                <a:cs typeface="Arial"/>
              </a:rPr>
              <a:t>8 (</a:t>
            </a:r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17%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loss </a:t>
            </a:r>
            <a:r>
              <a:rPr lang="en-US" sz="2200" dirty="0">
                <a:latin typeface="Arial"/>
                <a:cs typeface="Arial"/>
              </a:rPr>
              <a:t>of fixation in 3 patients (</a:t>
            </a:r>
            <a:r>
              <a:rPr lang="en-US" sz="2200" dirty="0">
                <a:solidFill>
                  <a:srgbClr val="2BFF2B"/>
                </a:solidFill>
                <a:latin typeface="Arial"/>
                <a:cs typeface="Arial"/>
              </a:rPr>
              <a:t>7%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44696" t="5000" r="24829" b="63334"/>
          <a:stretch>
            <a:fillRect/>
          </a:stretch>
        </p:blipFill>
        <p:spPr bwMode="auto">
          <a:xfrm>
            <a:off x="7383378" y="76200"/>
            <a:ext cx="1684421" cy="2133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27416" t="18750" r="46882" b="41667"/>
          <a:stretch>
            <a:fillRect/>
          </a:stretch>
        </p:blipFill>
        <p:spPr bwMode="auto">
          <a:xfrm>
            <a:off x="7383378" y="2362200"/>
            <a:ext cx="1684421" cy="2133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515261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4539496"/>
            <a:ext cx="8458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All </a:t>
            </a:r>
            <a:r>
              <a:rPr lang="en-US" sz="2200" dirty="0">
                <a:latin typeface="Arial"/>
                <a:cs typeface="Arial"/>
              </a:rPr>
              <a:t>12 </a:t>
            </a:r>
            <a:r>
              <a:rPr lang="en-US" sz="2200" dirty="0" smtClean="0">
                <a:latin typeface="Arial"/>
                <a:cs typeface="Arial"/>
              </a:rPr>
              <a:t>pts </a:t>
            </a:r>
            <a:r>
              <a:rPr lang="en-US" sz="2200" dirty="0" err="1" smtClean="0">
                <a:latin typeface="Arial"/>
                <a:cs typeface="Arial"/>
              </a:rPr>
              <a:t>w</a:t>
            </a:r>
            <a:r>
              <a:rPr lang="en-US" sz="2200" dirty="0" smtClean="0">
                <a:latin typeface="Arial"/>
                <a:cs typeface="Arial"/>
              </a:rPr>
              <a:t>/ AVN had </a:t>
            </a:r>
            <a:r>
              <a:rPr lang="en-US" sz="2200" dirty="0" err="1">
                <a:latin typeface="Arial"/>
                <a:cs typeface="Arial"/>
              </a:rPr>
              <a:t>metaphyseal</a:t>
            </a:r>
            <a:r>
              <a:rPr lang="en-US" sz="2200" dirty="0">
                <a:latin typeface="Arial"/>
                <a:cs typeface="Arial"/>
              </a:rPr>
              <a:t> segment length of</a:t>
            </a:r>
            <a:r>
              <a:rPr lang="en-US" sz="2200" dirty="0" smtClean="0">
                <a:latin typeface="Arial"/>
                <a:cs typeface="Arial"/>
              </a:rPr>
              <a:t> &lt; </a:t>
            </a:r>
            <a:r>
              <a:rPr lang="en-US" sz="2200" dirty="0">
                <a:solidFill>
                  <a:srgbClr val="FFCC00"/>
                </a:solidFill>
                <a:latin typeface="Arial"/>
                <a:cs typeface="Arial"/>
              </a:rPr>
              <a:t>2 </a:t>
            </a:r>
            <a:r>
              <a:rPr lang="en-US" sz="2200" dirty="0" smtClean="0">
                <a:solidFill>
                  <a:srgbClr val="FFCC00"/>
                </a:solidFill>
                <a:latin typeface="Arial"/>
                <a:cs typeface="Arial"/>
              </a:rPr>
              <a:t>mm</a:t>
            </a:r>
          </a:p>
          <a:p>
            <a:endParaRPr lang="en-US" sz="2200" dirty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58 </a:t>
            </a:r>
            <a:r>
              <a:rPr lang="en-US" sz="2200" dirty="0">
                <a:latin typeface="Arial"/>
                <a:cs typeface="Arial"/>
              </a:rPr>
              <a:t>patients with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metaphyseal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segment</a:t>
            </a:r>
            <a:r>
              <a:rPr lang="en-US" sz="2200" dirty="0" smtClean="0">
                <a:latin typeface="Arial"/>
                <a:cs typeface="Arial"/>
              </a:rPr>
              <a:t> &gt; </a:t>
            </a:r>
            <a:r>
              <a:rPr lang="en-US" sz="2200" dirty="0" smtClean="0">
                <a:solidFill>
                  <a:srgbClr val="FFCC00"/>
                </a:solidFill>
                <a:latin typeface="Arial"/>
                <a:cs typeface="Arial"/>
              </a:rPr>
              <a:t>2 </a:t>
            </a:r>
            <a:r>
              <a:rPr lang="en-US" sz="2200" dirty="0">
                <a:solidFill>
                  <a:srgbClr val="FFCC00"/>
                </a:solidFill>
                <a:latin typeface="Arial"/>
                <a:cs typeface="Arial"/>
              </a:rPr>
              <a:t>mm </a:t>
            </a:r>
            <a:r>
              <a:rPr lang="en-US" sz="2200" dirty="0">
                <a:latin typeface="Arial"/>
                <a:cs typeface="Arial"/>
              </a:rPr>
              <a:t>or more did not develop </a:t>
            </a:r>
            <a:r>
              <a:rPr lang="en-US" sz="2200" dirty="0" smtClean="0">
                <a:latin typeface="Arial"/>
                <a:cs typeface="Arial"/>
              </a:rPr>
              <a:t>AVN and </a:t>
            </a:r>
            <a:r>
              <a:rPr lang="en-US" sz="2200" dirty="0">
                <a:latin typeface="Arial"/>
                <a:cs typeface="Arial"/>
              </a:rPr>
              <a:t>this was </a:t>
            </a:r>
            <a:r>
              <a:rPr lang="en-US" sz="2200" dirty="0" smtClean="0">
                <a:latin typeface="Arial"/>
                <a:cs typeface="Arial"/>
              </a:rPr>
              <a:t>independent of </a:t>
            </a:r>
            <a:r>
              <a:rPr lang="en-US" sz="2200" dirty="0">
                <a:latin typeface="Arial"/>
                <a:cs typeface="Arial"/>
              </a:rPr>
              <a:t>the presence or absence of initial dislocation (P</a:t>
            </a:r>
            <a:r>
              <a:rPr lang="en-US" sz="2200" dirty="0" smtClean="0">
                <a:latin typeface="Arial"/>
                <a:cs typeface="Arial"/>
              </a:rPr>
              <a:t> &lt; </a:t>
            </a:r>
            <a:r>
              <a:rPr lang="en-US" sz="2200" dirty="0">
                <a:latin typeface="Arial"/>
                <a:cs typeface="Arial"/>
              </a:rPr>
              <a:t>0.001).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66379"/>
            <a:ext cx="914400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Arial"/>
                <a:cs typeface="Arial"/>
              </a:rPr>
              <a:t>6 pts </a:t>
            </a:r>
            <a:r>
              <a:rPr lang="en-US" sz="2100" dirty="0" err="1" smtClean="0">
                <a:latin typeface="Arial"/>
                <a:cs typeface="Arial"/>
              </a:rPr>
              <a:t>w</a:t>
            </a:r>
            <a:r>
              <a:rPr lang="en-US" sz="2100" dirty="0" smtClean="0">
                <a:latin typeface="Arial"/>
                <a:cs typeface="Arial"/>
              </a:rPr>
              <a:t>/ loss of fixation - initial </a:t>
            </a:r>
            <a:r>
              <a:rPr lang="en-US" sz="2100" dirty="0" err="1" smtClean="0">
                <a:latin typeface="Arial"/>
                <a:cs typeface="Arial"/>
              </a:rPr>
              <a:t>varus</a:t>
            </a:r>
            <a:r>
              <a:rPr lang="en-US" sz="2100" dirty="0" smtClean="0">
                <a:latin typeface="Arial"/>
                <a:cs typeface="Arial"/>
              </a:rPr>
              <a:t> </a:t>
            </a:r>
            <a:r>
              <a:rPr lang="en-US" sz="2100" dirty="0" err="1" smtClean="0">
                <a:latin typeface="Arial"/>
                <a:cs typeface="Arial"/>
              </a:rPr>
              <a:t>malreduction</a:t>
            </a:r>
            <a:r>
              <a:rPr lang="en-US" sz="2100" dirty="0" smtClean="0">
                <a:latin typeface="Arial"/>
                <a:cs typeface="Arial"/>
              </a:rPr>
              <a:t> &gt; 20°</a:t>
            </a:r>
          </a:p>
          <a:p>
            <a:pPr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 mean CS for this group at latest </a:t>
            </a:r>
            <a:r>
              <a:rPr lang="en-US" sz="2100" dirty="0" err="1" smtClean="0">
                <a:latin typeface="Arial"/>
                <a:cs typeface="Arial"/>
              </a:rPr>
              <a:t>f/u</a:t>
            </a:r>
            <a:r>
              <a:rPr lang="en-US" sz="2100" dirty="0" smtClean="0">
                <a:latin typeface="Arial"/>
                <a:cs typeface="Arial"/>
              </a:rPr>
              <a:t> was only 47 (</a:t>
            </a:r>
            <a:r>
              <a:rPr lang="en-US" sz="2100" dirty="0" err="1" smtClean="0">
                <a:latin typeface="Arial"/>
                <a:cs typeface="Arial"/>
              </a:rPr>
              <a:t>r</a:t>
            </a:r>
            <a:r>
              <a:rPr lang="en-US" sz="2100" dirty="0" smtClean="0">
                <a:latin typeface="Arial"/>
                <a:cs typeface="Arial"/>
              </a:rPr>
              <a:t>: 43–49) </a:t>
            </a:r>
          </a:p>
          <a:p>
            <a:r>
              <a:rPr lang="en-US" sz="2100" dirty="0" smtClean="0">
                <a:latin typeface="Arial"/>
                <a:cs typeface="Arial"/>
              </a:rPr>
              <a:t>  despite conversion to secondary </a:t>
            </a:r>
            <a:r>
              <a:rPr lang="en-US" sz="2100" dirty="0" err="1" smtClean="0">
                <a:latin typeface="Arial"/>
                <a:cs typeface="Arial"/>
              </a:rPr>
              <a:t>hemiarthroplasty</a:t>
            </a:r>
            <a:endParaRPr lang="en-US" sz="2100" dirty="0" smtClean="0">
              <a:latin typeface="Arial"/>
              <a:cs typeface="Arial"/>
            </a:endParaRPr>
          </a:p>
          <a:p>
            <a:endParaRPr lang="en-US" sz="2100" dirty="0" smtClean="0">
              <a:latin typeface="Arial"/>
              <a:cs typeface="Arial"/>
            </a:endParaRPr>
          </a:p>
          <a:p>
            <a:endParaRPr lang="en-US" sz="19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1"/>
            <a:ext cx="5943600" cy="1073310"/>
          </a:xfrm>
          <a:prstGeom prst="rect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6019800" y="762000"/>
            <a:ext cx="14825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JOT, 2009</a:t>
            </a:r>
            <a:endParaRPr lang="en-US" sz="2100" i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44696" t="5000" r="26208" b="63334"/>
          <a:stretch>
            <a:fillRect/>
          </a:stretch>
        </p:blipFill>
        <p:spPr bwMode="auto">
          <a:xfrm>
            <a:off x="7459579" y="76200"/>
            <a:ext cx="1608221" cy="2133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27416" t="18750" r="48045" b="41667"/>
          <a:stretch>
            <a:fillRect/>
          </a:stretch>
        </p:blipFill>
        <p:spPr bwMode="auto">
          <a:xfrm>
            <a:off x="7459578" y="2362200"/>
            <a:ext cx="1608222" cy="2133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0" y="2057400"/>
            <a:ext cx="9144000" cy="1938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dirty="0" smtClean="0">
              <a:latin typeface="Arial"/>
              <a:cs typeface="Arial"/>
            </a:endParaRPr>
          </a:p>
          <a:p>
            <a:r>
              <a:rPr lang="en-US" sz="2100" dirty="0" smtClean="0">
                <a:latin typeface="Arial"/>
                <a:cs typeface="Arial"/>
              </a:rPr>
              <a:t>Secondary surgical procedures &gt; 6 months after index </a:t>
            </a:r>
          </a:p>
          <a:p>
            <a:r>
              <a:rPr lang="en-US" sz="2100" dirty="0" smtClean="0">
                <a:latin typeface="Arial"/>
                <a:cs typeface="Arial"/>
              </a:rPr>
              <a:t>procedure in 29 pts</a:t>
            </a:r>
            <a:r>
              <a:rPr lang="en-US" sz="1900" dirty="0" smtClean="0">
                <a:latin typeface="Arial"/>
                <a:cs typeface="Arial"/>
              </a:rPr>
              <a:t>: </a:t>
            </a:r>
          </a:p>
          <a:p>
            <a:r>
              <a:rPr lang="en-US" sz="1900" dirty="0" smtClean="0">
                <a:latin typeface="Arial"/>
                <a:cs typeface="Arial"/>
              </a:rPr>
              <a:t>Implant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smtClean="0">
                <a:latin typeface="Arial"/>
                <a:cs typeface="Arial"/>
              </a:rPr>
              <a:t>removal for mechanical </a:t>
            </a:r>
            <a:r>
              <a:rPr lang="en-US" sz="1900" dirty="0" err="1" smtClean="0">
                <a:latin typeface="Arial"/>
                <a:cs typeface="Arial"/>
              </a:rPr>
              <a:t>subacromial</a:t>
            </a:r>
            <a:r>
              <a:rPr lang="en-US" sz="1900" dirty="0" smtClean="0">
                <a:latin typeface="Arial"/>
                <a:cs typeface="Arial"/>
              </a:rPr>
              <a:t> impingement in 15 pts </a:t>
            </a:r>
          </a:p>
          <a:p>
            <a:r>
              <a:rPr lang="en-US" sz="1900" dirty="0" smtClean="0">
                <a:latin typeface="Arial"/>
                <a:cs typeface="Arial"/>
              </a:rPr>
              <a:t>(63%) in </a:t>
            </a:r>
            <a:r>
              <a:rPr lang="en-US" sz="1900" dirty="0" err="1" smtClean="0">
                <a:latin typeface="Arial"/>
                <a:cs typeface="Arial"/>
              </a:rPr>
              <a:t>varus</a:t>
            </a:r>
            <a:r>
              <a:rPr lang="en-US" sz="1900" dirty="0" smtClean="0">
                <a:latin typeface="Arial"/>
                <a:cs typeface="Arial"/>
              </a:rPr>
              <a:t> group versus 7 pts (15%) in </a:t>
            </a:r>
            <a:r>
              <a:rPr lang="en-US" sz="1900" dirty="0" err="1" smtClean="0">
                <a:latin typeface="Arial"/>
                <a:cs typeface="Arial"/>
              </a:rPr>
              <a:t>valgus</a:t>
            </a:r>
            <a:r>
              <a:rPr lang="en-US" sz="1900" dirty="0" smtClean="0">
                <a:latin typeface="Arial"/>
                <a:cs typeface="Arial"/>
              </a:rPr>
              <a:t> group (</a:t>
            </a:r>
            <a:r>
              <a:rPr lang="en-US" sz="1500" dirty="0" smtClean="0">
                <a:latin typeface="Arial"/>
                <a:cs typeface="Arial"/>
              </a:rPr>
              <a:t>P = 0.02</a:t>
            </a:r>
            <a:r>
              <a:rPr lang="en-US" sz="1900" dirty="0" smtClean="0">
                <a:latin typeface="Arial"/>
                <a:cs typeface="Arial"/>
              </a:rPr>
              <a:t>)</a:t>
            </a:r>
          </a:p>
          <a:p>
            <a:endParaRPr lang="en-US"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82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16245" t="4557" r="9494" b="10116"/>
          <a:stretch>
            <a:fillRect/>
          </a:stretch>
        </p:blipFill>
        <p:spPr bwMode="auto">
          <a:xfrm>
            <a:off x="3962400" y="1371600"/>
            <a:ext cx="3886200" cy="4800600"/>
          </a:xfrm>
          <a:prstGeom prst="rect">
            <a:avLst/>
          </a:prstGeom>
          <a:noFill/>
          <a:ln w="19050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most important screw?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51227" t="26750" r="12861" b="10781"/>
          <a:stretch>
            <a:fillRect/>
          </a:stretch>
        </p:blipFill>
        <p:spPr bwMode="auto">
          <a:xfrm>
            <a:off x="381000" y="1371600"/>
            <a:ext cx="3276600" cy="4784035"/>
          </a:xfrm>
          <a:prstGeom prst="rect">
            <a:avLst/>
          </a:prstGeom>
          <a:noFill/>
          <a:ln w="15875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Rounded Rectangle 2"/>
          <p:cNvSpPr/>
          <p:nvPr/>
        </p:nvSpPr>
        <p:spPr bwMode="auto">
          <a:xfrm>
            <a:off x="4648200" y="2971800"/>
            <a:ext cx="1682587" cy="5046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48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1600200"/>
          </a:xfrm>
        </p:spPr>
        <p:txBody>
          <a:bodyPr/>
          <a:lstStyle/>
          <a:p>
            <a:pPr algn="l">
              <a:buFontTx/>
              <a:buNone/>
              <a:defRPr/>
            </a:pPr>
            <a:r>
              <a:rPr lang="en-US" sz="1600" dirty="0" smtClean="0">
                <a:solidFill>
                  <a:srgbClr val="CC99FF"/>
                </a:solidFill>
                <a:latin typeface="AdvP7B6C"/>
              </a:rPr>
              <a:t>35 pts </a:t>
            </a:r>
            <a:r>
              <a:rPr lang="en-US" sz="1600" dirty="0" err="1" smtClean="0">
                <a:solidFill>
                  <a:srgbClr val="CC99FF"/>
                </a:solidFill>
                <a:latin typeface="AdvP7B6C"/>
              </a:rPr>
              <a:t>s/p</a:t>
            </a:r>
            <a:r>
              <a:rPr lang="en-US" sz="1600" dirty="0" smtClean="0">
                <a:solidFill>
                  <a:srgbClr val="CC99FF"/>
                </a:solidFill>
                <a:latin typeface="AdvP7B6C"/>
              </a:rPr>
              <a:t> ORIF followed to union</a:t>
            </a:r>
          </a:p>
          <a:p>
            <a:pPr algn="l">
              <a:buFontTx/>
              <a:buNone/>
              <a:defRPr/>
            </a:pPr>
            <a:endParaRPr lang="en-US" sz="500" dirty="0" smtClean="0">
              <a:solidFill>
                <a:srgbClr val="CC99FF"/>
              </a:solidFill>
              <a:latin typeface="AdvP7B6C"/>
            </a:endParaRPr>
          </a:p>
          <a:p>
            <a:pPr algn="l">
              <a:buFontTx/>
              <a:buNone/>
              <a:defRPr/>
            </a:pPr>
            <a:r>
              <a:rPr lang="en-US" sz="1800" dirty="0" smtClean="0">
                <a:solidFill>
                  <a:srgbClr val="CC99FF"/>
                </a:solidFill>
                <a:latin typeface="AdvP7B6C"/>
              </a:rPr>
              <a:t>Medial support considered present if:</a:t>
            </a:r>
          </a:p>
          <a:p>
            <a:pPr algn="l">
              <a:buFontTx/>
              <a:buChar char="-"/>
              <a:defRPr/>
            </a:pPr>
            <a:r>
              <a:rPr lang="en-US" sz="1800" dirty="0" smtClean="0">
                <a:solidFill>
                  <a:srgbClr val="CC99FF"/>
                </a:solidFill>
                <a:latin typeface="AdvP7B6C"/>
              </a:rPr>
              <a:t>medial cortex anatomically reduced</a:t>
            </a:r>
          </a:p>
          <a:p>
            <a:pPr algn="l">
              <a:buFontTx/>
              <a:buChar char="-"/>
              <a:defRPr/>
            </a:pPr>
            <a:r>
              <a:rPr lang="en-US" sz="1800" dirty="0" smtClean="0">
                <a:solidFill>
                  <a:srgbClr val="CC99FF"/>
                </a:solidFill>
                <a:latin typeface="AdvP7B6C"/>
              </a:rPr>
              <a:t>proximal fragment impacted laterally in distal shaft </a:t>
            </a:r>
          </a:p>
          <a:p>
            <a:pPr algn="l">
              <a:buFontTx/>
              <a:buChar char="-"/>
              <a:defRPr/>
            </a:pPr>
            <a:r>
              <a:rPr lang="en-US" sz="1800" dirty="0" smtClean="0">
                <a:solidFill>
                  <a:srgbClr val="CC99FF"/>
                </a:solidFill>
                <a:latin typeface="AdvP7B6C"/>
              </a:rPr>
              <a:t>or oblique locking screw positioned </a:t>
            </a:r>
            <a:r>
              <a:rPr lang="en-US" sz="1800" dirty="0" err="1" smtClean="0">
                <a:solidFill>
                  <a:srgbClr val="CC99FF"/>
                </a:solidFill>
                <a:latin typeface="AdvP7B6C"/>
              </a:rPr>
              <a:t>inferomedially</a:t>
            </a:r>
            <a:r>
              <a:rPr lang="en-US" sz="1800" dirty="0" smtClean="0">
                <a:solidFill>
                  <a:srgbClr val="CC99FF"/>
                </a:solidFill>
                <a:latin typeface="AdvP7B6C"/>
              </a:rPr>
              <a:t> in humeral head</a:t>
            </a:r>
            <a:endParaRPr lang="en-US" sz="1800" dirty="0">
              <a:solidFill>
                <a:srgbClr val="CC99FF"/>
              </a:solidFill>
            </a:endParaRP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6096000" cy="110066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79962" y="1143000"/>
            <a:ext cx="1544638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JOT, 2007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6200" y="3048000"/>
            <a:ext cx="90678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 pitchFamily="-1" charset="0"/>
                <a:ea typeface="Arial" pitchFamily="-1" charset="0"/>
                <a:cs typeface="Arial" pitchFamily="-1" charset="0"/>
              </a:rPr>
              <a:t>Medial support had</a:t>
            </a:r>
            <a:r>
              <a:rPr lang="en-US" sz="18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significant </a:t>
            </a:r>
            <a:r>
              <a:rPr lang="en-US" sz="1800" dirty="0">
                <a:latin typeface="Arial" pitchFamily="-1" charset="0"/>
                <a:ea typeface="Arial" pitchFamily="-1" charset="0"/>
                <a:cs typeface="Arial" pitchFamily="-1" charset="0"/>
              </a:rPr>
              <a:t>effect on magnitude of subsequent reduction loss </a:t>
            </a:r>
            <a:r>
              <a:rPr lang="en-US" sz="1200" dirty="0">
                <a:latin typeface="Arial" pitchFamily="-1" charset="0"/>
                <a:ea typeface="Arial" pitchFamily="-1" charset="0"/>
                <a:cs typeface="Arial" pitchFamily="-1" charset="0"/>
              </a:rPr>
              <a:t>(P</a:t>
            </a:r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&lt; </a:t>
            </a:r>
            <a:r>
              <a:rPr lang="en-US" sz="1200" dirty="0">
                <a:latin typeface="Arial" pitchFamily="-1" charset="0"/>
                <a:ea typeface="Arial" pitchFamily="-1" charset="0"/>
                <a:cs typeface="Arial" pitchFamily="-1" charset="0"/>
              </a:rPr>
              <a:t>0.001</a:t>
            </a:r>
            <a:r>
              <a:rPr lang="en-US" sz="12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) </a:t>
            </a:r>
          </a:p>
          <a:p>
            <a:endParaRPr lang="en-US" sz="500" dirty="0" smtClean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100" y="4089400"/>
            <a:ext cx="817603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Lack of medial support correlates with: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Of the 17 pts without medial support, loss of humeral height averaged 5.8 mm (P,0.001). 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5 cases </a:t>
            </a:r>
            <a:r>
              <a:rPr lang="en-US" sz="1600" dirty="0" err="1" smtClean="0">
                <a:latin typeface="Arial" pitchFamily="-1" charset="0"/>
                <a:ea typeface="Arial" pitchFamily="-1" charset="0"/>
                <a:cs typeface="Arial" pitchFamily="-1" charset="0"/>
              </a:rPr>
              <a:t>w</a:t>
            </a:r>
            <a:r>
              <a:rPr lang="en-US" sz="16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/ screw penetration (P = 0.02), 2 of which required reoperation for removal. 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3912513"/>
            <a:ext cx="24801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Loss of reduction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4267200"/>
            <a:ext cx="2608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 Screw penetration</a:t>
            </a: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rcRect l="21142" t="7057" r="39937" b="57503"/>
          <a:stretch>
            <a:fillRect/>
          </a:stretch>
        </p:blipFill>
        <p:spPr bwMode="auto">
          <a:xfrm>
            <a:off x="6858000" y="76200"/>
            <a:ext cx="2209800" cy="244656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6200" y="3352800"/>
            <a:ext cx="90678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500" dirty="0" smtClean="0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sz="18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Age, sex, fracture type, or cement augmentation had no effect on maintenance of </a:t>
            </a:r>
            <a:r>
              <a:rPr lang="en-US" sz="1800" dirty="0" err="1" smtClean="0">
                <a:latin typeface="Arial" pitchFamily="-1" charset="0"/>
                <a:ea typeface="Arial" pitchFamily="-1" charset="0"/>
                <a:cs typeface="Arial" pitchFamily="-1" charset="0"/>
              </a:rPr>
              <a:t>redxn</a:t>
            </a:r>
            <a:r>
              <a:rPr lang="en-US" sz="18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</a:t>
            </a:r>
            <a:endParaRPr lang="en-US" sz="1800" dirty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3"/>
          <p:cNvPicPr>
            <a:picLocks noChangeAspect="1"/>
          </p:cNvPicPr>
          <p:nvPr/>
        </p:nvPicPr>
        <p:blipFill>
          <a:blip r:embed="rId2"/>
          <a:srcRect l="8294" r="10842" b="2427"/>
          <a:stretch>
            <a:fillRect/>
          </a:stretch>
        </p:blipFill>
        <p:spPr bwMode="auto">
          <a:xfrm>
            <a:off x="76200" y="1676400"/>
            <a:ext cx="2971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136634"/>
            <a:ext cx="5889625" cy="343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5064362" cy="91439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60962" y="636587"/>
            <a:ext cx="1544638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JOT,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 l="51227" t="26750" r="12861" b="10781"/>
          <a:stretch>
            <a:fillRect/>
          </a:stretch>
        </p:blipFill>
        <p:spPr bwMode="auto">
          <a:xfrm>
            <a:off x="76200" y="609600"/>
            <a:ext cx="1752600" cy="2895600"/>
          </a:xfrm>
          <a:prstGeom prst="rect">
            <a:avLst/>
          </a:prstGeom>
          <a:noFill/>
          <a:ln w="15875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3144" t="26774" r="66442" b="26805"/>
          <a:stretch>
            <a:fillRect/>
          </a:stretch>
        </p:blipFill>
        <p:spPr bwMode="auto">
          <a:xfrm>
            <a:off x="3657600" y="609600"/>
            <a:ext cx="1752600" cy="2895600"/>
          </a:xfrm>
          <a:prstGeom prst="rect">
            <a:avLst/>
          </a:prstGeom>
          <a:noFill/>
          <a:ln w="15875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l="49260" t="20410" r="21148" b="17808"/>
          <a:stretch>
            <a:fillRect/>
          </a:stretch>
        </p:blipFill>
        <p:spPr bwMode="auto">
          <a:xfrm>
            <a:off x="1905000" y="609600"/>
            <a:ext cx="1676400" cy="2895600"/>
          </a:xfrm>
          <a:prstGeom prst="rect">
            <a:avLst/>
          </a:prstGeom>
          <a:noFill/>
          <a:ln w="15875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 l="16245" t="4557" r="9494" b="10116"/>
          <a:stretch>
            <a:fillRect/>
          </a:stretch>
        </p:blipFill>
        <p:spPr bwMode="auto">
          <a:xfrm>
            <a:off x="152400" y="3657600"/>
            <a:ext cx="2491563" cy="3048000"/>
          </a:xfrm>
          <a:prstGeom prst="rect">
            <a:avLst/>
          </a:prstGeom>
          <a:noFill/>
          <a:ln w="19050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 l="19620" t="18296" r="8368" b="8499"/>
          <a:stretch>
            <a:fillRect/>
          </a:stretch>
        </p:blipFill>
        <p:spPr bwMode="auto">
          <a:xfrm>
            <a:off x="2743200" y="3654029"/>
            <a:ext cx="2819400" cy="3051571"/>
          </a:xfrm>
          <a:prstGeom prst="rect">
            <a:avLst/>
          </a:prstGeom>
          <a:noFill/>
          <a:ln w="19050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813" y="71735"/>
            <a:ext cx="4574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  <a:latin typeface="Arial"/>
                <a:cs typeface="Arial"/>
              </a:rPr>
              <a:t>Varus</a:t>
            </a:r>
            <a:r>
              <a:rPr lang="en-US" dirty="0" smtClean="0">
                <a:solidFill>
                  <a:srgbClr val="66FFFF"/>
                </a:solidFill>
                <a:latin typeface="Arial"/>
                <a:cs typeface="Arial"/>
              </a:rPr>
              <a:t>-Extension 3-Part Fracture</a:t>
            </a:r>
            <a:endParaRPr lang="en-US" dirty="0">
              <a:solidFill>
                <a:srgbClr val="66FFFF"/>
              </a:solidFill>
              <a:latin typeface="Arial"/>
              <a:cs typeface="Arial"/>
            </a:endParaRPr>
          </a:p>
        </p:txBody>
      </p:sp>
      <p:pic>
        <p:nvPicPr>
          <p:cNvPr id="10" name="Picture 9" descr="Kain_Dixie_SHOULDER_11152011_0001.jpg"/>
          <p:cNvPicPr>
            <a:picLocks noChangeAspect="1"/>
          </p:cNvPicPr>
          <p:nvPr/>
        </p:nvPicPr>
        <p:blipFill>
          <a:blip r:embed="rId7">
            <a:lum bright="-2000" contrast="17000"/>
          </a:blip>
          <a:srcRect l="15682" t="12222" r="30835" b="32222"/>
          <a:stretch>
            <a:fillRect/>
          </a:stretch>
        </p:blipFill>
        <p:spPr>
          <a:xfrm>
            <a:off x="6019800" y="3657600"/>
            <a:ext cx="2438400" cy="3048000"/>
          </a:xfrm>
          <a:prstGeom prst="rect">
            <a:avLst/>
          </a:prstGeom>
          <a:ln w="190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/>
          <p:cNvSpPr txBox="1"/>
          <p:nvPr/>
        </p:nvSpPr>
        <p:spPr>
          <a:xfrm>
            <a:off x="5638800" y="457200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 Impaction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1116449"/>
            <a:ext cx="321113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500" dirty="0" smtClean="0">
                <a:latin typeface="Arial"/>
                <a:cs typeface="Arial"/>
              </a:rPr>
              <a:t> </a:t>
            </a:r>
            <a:r>
              <a:rPr lang="en-US" sz="3500" dirty="0" err="1" smtClean="0">
                <a:latin typeface="Arial"/>
                <a:cs typeface="Arial"/>
              </a:rPr>
              <a:t>Inferomedial</a:t>
            </a:r>
            <a:endParaRPr lang="en-US" sz="3500" dirty="0" smtClean="0">
              <a:latin typeface="Arial"/>
              <a:cs typeface="Arial"/>
            </a:endParaRPr>
          </a:p>
          <a:p>
            <a:r>
              <a:rPr lang="en-US" sz="3500" dirty="0" smtClean="0">
                <a:latin typeface="Arial"/>
                <a:cs typeface="Arial"/>
              </a:rPr>
              <a:t>  Head Support</a:t>
            </a:r>
            <a:endParaRPr lang="en-US" sz="3500" dirty="0">
              <a:latin typeface="Arial"/>
              <a:cs typeface="Arial"/>
            </a:endParaRPr>
          </a:p>
        </p:txBody>
      </p:sp>
      <p:sp>
        <p:nvSpPr>
          <p:cNvPr id="2" name="Bent Arrow 1"/>
          <p:cNvSpPr/>
          <p:nvPr/>
        </p:nvSpPr>
        <p:spPr bwMode="auto">
          <a:xfrm rot="10800000" flipH="1">
            <a:off x="6096000" y="2438400"/>
            <a:ext cx="533400" cy="685800"/>
          </a:xfrm>
          <a:prstGeom prst="bentArrow">
            <a:avLst>
              <a:gd name="adj1" fmla="val 25000"/>
              <a:gd name="adj2" fmla="val 40957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0" y="2489537"/>
            <a:ext cx="2368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ea typeface="Wingdings"/>
                <a:cs typeface="Arial"/>
                <a:sym typeface="Wingdings"/>
              </a:rPr>
              <a:t> </a:t>
            </a:r>
            <a:r>
              <a:rPr lang="en-US" sz="2000" dirty="0" smtClean="0">
                <a:latin typeface="Arial"/>
                <a:cs typeface="Arial"/>
              </a:rPr>
              <a:t>Screw Placement</a:t>
            </a:r>
          </a:p>
          <a:p>
            <a:r>
              <a:rPr lang="en-US" sz="2000" dirty="0" smtClean="0">
                <a:latin typeface="Arial"/>
                <a:ea typeface="Wingdings"/>
                <a:cs typeface="Arial"/>
                <a:sym typeface="Wingdings"/>
              </a:rPr>
              <a:t> </a:t>
            </a:r>
            <a:r>
              <a:rPr lang="en-US" sz="2000" dirty="0" smtClean="0">
                <a:latin typeface="Arial"/>
                <a:cs typeface="Arial"/>
              </a:rPr>
              <a:t>Strut Graft?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76200"/>
            <a:ext cx="4269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FF"/>
                </a:solidFill>
                <a:latin typeface="Arial"/>
                <a:cs typeface="Arial"/>
              </a:rPr>
              <a:t>Limited Options / Tough Choices:</a:t>
            </a:r>
            <a:endParaRPr lang="en-US" sz="2000" b="1" dirty="0">
              <a:solidFill>
                <a:srgbClr val="CC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28600"/>
            <a:ext cx="8610600" cy="6778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Disclosure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3733800"/>
            <a:ext cx="8610600" cy="9540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Previous direct &amp; indirect funding &amp; support for research &amp; education from: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648200"/>
            <a:ext cx="8610600" cy="21240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Philips Medical Imaging</a:t>
            </a:r>
          </a:p>
          <a:p>
            <a:pPr>
              <a:buFont typeface="Arial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Bristol-Myers-Squib</a:t>
            </a:r>
          </a:p>
          <a:p>
            <a:pPr>
              <a:buFont typeface="Arial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Smith &amp; Nephew</a:t>
            </a:r>
          </a:p>
          <a:p>
            <a:pPr>
              <a:buFont typeface="Arial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NIH (CT Chen)</a:t>
            </a:r>
          </a:p>
          <a:p>
            <a:pPr>
              <a:buFont typeface="Arial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HSS Institute for Sports Medicine Research</a:t>
            </a:r>
          </a:p>
          <a:p>
            <a:pPr>
              <a:buFont typeface="Arial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Major League Baseball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990600"/>
            <a:ext cx="8610600" cy="169277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Arthrex</a:t>
            </a: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– Consultant</a:t>
            </a:r>
          </a:p>
          <a:p>
            <a:pPr eaLnBrk="1" hangingPunct="1"/>
            <a:endParaRPr lang="en-US" sz="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endParaRPr lang="en-US" sz="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AJSM, JBJS – Reviewer</a:t>
            </a:r>
          </a:p>
          <a:p>
            <a:pPr eaLnBrk="1" hangingPunct="1"/>
            <a:endParaRPr lang="en-US" sz="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endParaRPr lang="en-US" sz="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AAOS – Evaluation </a:t>
            </a:r>
            <a:r>
              <a:rPr lang="en-U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Committee, BOC</a:t>
            </a:r>
            <a:endParaRPr lang="en-US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76200"/>
            <a:ext cx="2541588" cy="3163888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pic>
        <p:nvPicPr>
          <p:cNvPr id="3379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6019800" cy="150018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3048000" y="1600200"/>
            <a:ext cx="3165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2BFF2B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Bae, et al.  JBJS-Br, 2011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0" y="2362200"/>
            <a:ext cx="80497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itchFamily="-1" charset="0"/>
                <a:ea typeface="Arial" pitchFamily="-1" charset="0"/>
                <a:cs typeface="Arial" pitchFamily="-1" charset="0"/>
              </a:rPr>
              <a:t>Cyclical loads of 10 N - 80 N at 5 Hz applied </a:t>
            </a:r>
            <a:r>
              <a:rPr lang="en-US" sz="1600" dirty="0" err="1">
                <a:latin typeface="Arial" pitchFamily="-1" charset="0"/>
                <a:ea typeface="Arial" pitchFamily="-1" charset="0"/>
                <a:cs typeface="Arial" pitchFamily="-1" charset="0"/>
              </a:rPr>
              <a:t>x</a:t>
            </a:r>
            <a:r>
              <a:rPr lang="en-US" sz="1600" dirty="0">
                <a:latin typeface="Arial" pitchFamily="-1" charset="0"/>
                <a:ea typeface="Arial" pitchFamily="-1" charset="0"/>
                <a:cs typeface="Arial" pitchFamily="-1" charset="0"/>
              </a:rPr>
              <a:t> 1000000 cycles</a:t>
            </a:r>
          </a:p>
          <a:p>
            <a:endParaRPr lang="en-US" sz="500" dirty="0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sz="1600" dirty="0">
                <a:latin typeface="Arial" pitchFamily="-1" charset="0"/>
                <a:ea typeface="Arial" pitchFamily="-1" charset="0"/>
                <a:cs typeface="Arial" pitchFamily="-1" charset="0"/>
              </a:rPr>
              <a:t>Immediately after cycling, an increasing axial load was applied</a:t>
            </a:r>
            <a:r>
              <a:rPr lang="en-US" sz="16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</a:t>
            </a:r>
          </a:p>
          <a:p>
            <a:r>
              <a:rPr lang="en-US" sz="16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at </a:t>
            </a:r>
            <a:r>
              <a:rPr lang="en-US" sz="1600" dirty="0">
                <a:latin typeface="Arial" pitchFamily="-1" charset="0"/>
                <a:ea typeface="Arial" pitchFamily="-1" charset="0"/>
                <a:cs typeface="Arial" pitchFamily="-1" charset="0"/>
              </a:rPr>
              <a:t>a </a:t>
            </a:r>
            <a:r>
              <a:rPr lang="en-US" sz="16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rate of </a:t>
            </a:r>
            <a:r>
              <a:rPr lang="en-US" sz="1600" dirty="0">
                <a:latin typeface="Arial" pitchFamily="-1" charset="0"/>
                <a:ea typeface="Arial" pitchFamily="-1" charset="0"/>
                <a:cs typeface="Arial" pitchFamily="-1" charset="0"/>
              </a:rPr>
              <a:t>displacement of 5 mm/min</a:t>
            </a:r>
          </a:p>
          <a:p>
            <a:endParaRPr lang="en-US" sz="500" dirty="0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sz="1600" dirty="0">
                <a:latin typeface="Arial" pitchFamily="-1" charset="0"/>
                <a:ea typeface="Arial" pitchFamily="-1" charset="0"/>
                <a:cs typeface="Arial" pitchFamily="-1" charset="0"/>
              </a:rPr>
              <a:t>Displacement of construct, maximum failure load, stiffness &amp; mode of failure </a:t>
            </a:r>
            <a:r>
              <a:rPr lang="en-US" sz="160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compared</a:t>
            </a:r>
            <a:endParaRPr lang="en-US" sz="1600" dirty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-12700" y="1905000"/>
            <a:ext cx="54991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Biomechanical Study of 14 cadaveric </a:t>
            </a:r>
            <a:r>
              <a:rPr lang="en-US" sz="2100" dirty="0" err="1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humeri</a:t>
            </a:r>
            <a:endParaRPr lang="en-US" sz="2100" dirty="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3429000"/>
            <a:ext cx="902046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CC00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Displacement was significantly less in the LPSG group (</a:t>
            </a:r>
            <a:r>
              <a:rPr lang="en-US" dirty="0" err="1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p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&lt; 0.05)</a:t>
            </a:r>
          </a:p>
          <a:p>
            <a:endParaRPr lang="en-US" sz="900" dirty="0" smtClean="0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Maximum 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failure loads</a:t>
            </a:r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&amp; 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measures of stiffness</a:t>
            </a:r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were significantly </a:t>
            </a:r>
          </a:p>
          <a:p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 higher in LPSG 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group</a:t>
            </a:r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  (</a:t>
            </a:r>
            <a:r>
              <a:rPr lang="en-US" dirty="0" err="1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p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= 0.024</a:t>
            </a:r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&amp; </a:t>
            </a:r>
            <a:r>
              <a:rPr lang="en-US" dirty="0" err="1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p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= </a:t>
            </a:r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0.035) </a:t>
            </a:r>
            <a:endParaRPr lang="en-US" dirty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8449" y="5486400"/>
            <a:ext cx="7623591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5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Strut </a:t>
            </a:r>
            <a:r>
              <a:rPr lang="en-US" sz="2500" i="1" dirty="0">
                <a:latin typeface="Arial" pitchFamily="-1" charset="0"/>
                <a:ea typeface="Arial" pitchFamily="-1" charset="0"/>
                <a:cs typeface="Arial" pitchFamily="-1" charset="0"/>
              </a:rPr>
              <a:t>graft augmentation significantly increases</a:t>
            </a:r>
            <a:r>
              <a:rPr lang="en-US" sz="25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both </a:t>
            </a:r>
          </a:p>
          <a:p>
            <a:r>
              <a:rPr lang="en-US" sz="25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maximum </a:t>
            </a:r>
            <a:r>
              <a:rPr lang="en-US" sz="2500" i="1" dirty="0">
                <a:latin typeface="Arial" pitchFamily="-1" charset="0"/>
                <a:ea typeface="Arial" pitchFamily="-1" charset="0"/>
                <a:cs typeface="Arial" pitchFamily="-1" charset="0"/>
              </a:rPr>
              <a:t>failure load</a:t>
            </a:r>
            <a:r>
              <a:rPr lang="en-US" sz="25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&amp; </a:t>
            </a:r>
            <a:r>
              <a:rPr lang="en-US" sz="2500" i="1" dirty="0">
                <a:latin typeface="Arial" pitchFamily="-1" charset="0"/>
                <a:ea typeface="Arial" pitchFamily="-1" charset="0"/>
                <a:cs typeface="Arial" pitchFamily="-1" charset="0"/>
              </a:rPr>
              <a:t>initial stiffness of construct</a:t>
            </a:r>
            <a:r>
              <a:rPr lang="en-US" sz="25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</a:t>
            </a:r>
          </a:p>
          <a:p>
            <a:r>
              <a:rPr lang="en-US" sz="25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compared </a:t>
            </a:r>
            <a:r>
              <a:rPr lang="en-US" sz="2500" i="1" dirty="0">
                <a:latin typeface="Arial" pitchFamily="-1" charset="0"/>
                <a:ea typeface="Arial" pitchFamily="-1" charset="0"/>
                <a:cs typeface="Arial" pitchFamily="-1" charset="0"/>
              </a:rPr>
              <a:t>with locking plate alone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99" y="76200"/>
            <a:ext cx="5867401" cy="1649453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0" y="1371600"/>
            <a:ext cx="1671638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JSES, 2011</a:t>
            </a:r>
          </a:p>
        </p:txBody>
      </p:sp>
      <p:sp>
        <p:nvSpPr>
          <p:cNvPr id="32775" name="TextBox 9"/>
          <p:cNvSpPr txBox="1">
            <a:spLocks noChangeArrowheads="1"/>
          </p:cNvSpPr>
          <p:nvPr/>
        </p:nvSpPr>
        <p:spPr bwMode="auto">
          <a:xfrm>
            <a:off x="94261" y="1905000"/>
            <a:ext cx="783053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Biomechanical study of 20 synthetic composite </a:t>
            </a:r>
            <a:r>
              <a:rPr lang="en-US" dirty="0" err="1" smtClean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humeri</a:t>
            </a:r>
            <a:endParaRPr lang="en-US" dirty="0" smtClean="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endParaRPr lang="en-US" dirty="0" smtClean="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5x lower </a:t>
            </a:r>
            <a:r>
              <a:rPr lang="en-US" dirty="0" err="1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intercyclic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motion, 2x lower fragment migration, </a:t>
            </a:r>
            <a:endParaRPr lang="en-US" dirty="0" smtClean="0">
              <a:solidFill>
                <a:srgbClr val="FFCC00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endParaRPr lang="en-US" sz="900" dirty="0" smtClean="0">
              <a:solidFill>
                <a:srgbClr val="FFCC00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2x 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lower residual plastic deformation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61" y="4343400"/>
            <a:ext cx="7065699" cy="2362201"/>
          </a:xfrm>
          <a:prstGeom prst="rect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6172200" cy="102235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24600" y="685800"/>
            <a:ext cx="148272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JOT, 2012</a:t>
            </a: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1143000"/>
            <a:ext cx="65550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Case series of 27 pts with </a:t>
            </a:r>
            <a:r>
              <a:rPr lang="en-US" dirty="0" err="1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Avg</a:t>
            </a:r>
            <a:r>
              <a:rPr lang="en-US" dirty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63-wk F/</a:t>
            </a:r>
            <a:r>
              <a:rPr lang="en-US" dirty="0" smtClean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U</a:t>
            </a:r>
          </a:p>
          <a:p>
            <a:endParaRPr lang="en-US" sz="700" dirty="0" smtClean="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96% maintained original reduction</a:t>
            </a:r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</a:t>
            </a:r>
          </a:p>
          <a:p>
            <a:endParaRPr lang="en-US" sz="500" dirty="0" smtClean="0">
              <a:solidFill>
                <a:srgbClr val="FFCC00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dirty="0" err="1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Avg</a:t>
            </a:r>
            <a:r>
              <a:rPr lang="en-US" dirty="0" smtClean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</a:t>
            </a:r>
            <a:r>
              <a:rPr lang="en-US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ht loss of 1.2mm</a:t>
            </a:r>
            <a:endParaRPr lang="en-US" dirty="0" smtClean="0">
              <a:solidFill>
                <a:srgbClr val="FFCC00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endParaRPr lang="en-US" sz="700" dirty="0" smtClean="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dirty="0" smtClean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No </a:t>
            </a:r>
            <a:r>
              <a:rPr lang="en-US" dirty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implant failures, screw perforations, or AVN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143000"/>
            <a:ext cx="2590800" cy="4112431"/>
          </a:xfrm>
          <a:prstGeom prst="rect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-717" y="3048000"/>
            <a:ext cx="6325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66FFFF"/>
                </a:solidFill>
                <a:latin typeface="Arial"/>
                <a:cs typeface="Arial"/>
              </a:rPr>
              <a:t>Current Summary in 2013:</a:t>
            </a:r>
            <a:endParaRPr lang="en-US" sz="4000" i="1" dirty="0">
              <a:solidFill>
                <a:srgbClr val="66FF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44" y="3657600"/>
            <a:ext cx="327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 Promising Technique: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58" y="4876800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 Several Unanswered Questions: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265" y="4038600"/>
            <a:ext cx="50706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 Enhances construct strength</a:t>
            </a:r>
          </a:p>
          <a:p>
            <a:pPr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 Facilitates maintenance of reduction  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257800"/>
            <a:ext cx="741741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 More data needed (sample size, duration of follow-up)</a:t>
            </a:r>
          </a:p>
          <a:p>
            <a:pPr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 Union/incorporation rate</a:t>
            </a:r>
          </a:p>
          <a:p>
            <a:pPr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 Complications/infection/unintended consequences  </a:t>
            </a:r>
          </a:p>
          <a:p>
            <a:pPr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 Difficult revision to </a:t>
            </a:r>
            <a:r>
              <a:rPr lang="en-US" sz="2300" dirty="0" err="1" smtClean="0">
                <a:latin typeface="Arial"/>
                <a:cs typeface="Arial"/>
              </a:rPr>
              <a:t>arthroplasty</a:t>
            </a:r>
            <a:endParaRPr lang="en-US" sz="23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5638800" cy="1335783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91200" y="1143000"/>
            <a:ext cx="13176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JSES,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7413" y="0"/>
            <a:ext cx="20889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i="1" dirty="0" smtClean="0">
                <a:solidFill>
                  <a:srgbClr val="CCCCFF"/>
                </a:solidFill>
                <a:latin typeface="Arial"/>
                <a:cs typeface="Arial"/>
              </a:rPr>
              <a:t>Other </a:t>
            </a:r>
          </a:p>
          <a:p>
            <a:pPr algn="ctr"/>
            <a:r>
              <a:rPr lang="en-US" sz="4600" i="1" dirty="0" smtClean="0">
                <a:solidFill>
                  <a:srgbClr val="CCCCFF"/>
                </a:solidFill>
                <a:latin typeface="Arial"/>
                <a:cs typeface="Arial"/>
              </a:rPr>
              <a:t>Tricks</a:t>
            </a:r>
            <a:endParaRPr lang="en-US" sz="4600" i="1" dirty="0">
              <a:solidFill>
                <a:srgbClr val="CCCCFF"/>
              </a:solidFill>
              <a:latin typeface="Arial"/>
              <a:cs typeface="Arial"/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/>
          <a:srcRect l="16178" t="28333" r="37778" b="33400"/>
          <a:stretch>
            <a:fillRect/>
          </a:stretch>
        </p:blipFill>
        <p:spPr bwMode="auto">
          <a:xfrm>
            <a:off x="76200" y="1676400"/>
            <a:ext cx="3919652" cy="4343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962400" y="1981200"/>
            <a:ext cx="4717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Suture Fixation to Plate is Critical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3048000"/>
            <a:ext cx="511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Facilitates maintenance of reduction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6167" y="4338935"/>
            <a:ext cx="3343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Resists </a:t>
            </a:r>
            <a:r>
              <a:rPr lang="en-US" dirty="0" err="1" smtClean="0">
                <a:latin typeface="Arial"/>
                <a:cs typeface="Arial"/>
              </a:rPr>
              <a:t>Varus</a:t>
            </a:r>
            <a:r>
              <a:rPr lang="en-US" dirty="0" smtClean="0">
                <a:latin typeface="Arial"/>
                <a:cs typeface="Arial"/>
              </a:rPr>
              <a:t> Collapse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00" y="3581400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&amp;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6096000" y="2590800"/>
            <a:ext cx="609600" cy="4572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Hemiarthroplasty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1371600"/>
            <a:ext cx="5504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Some fractures are not </a:t>
            </a:r>
            <a:r>
              <a:rPr lang="en-US" dirty="0" err="1" smtClean="0">
                <a:latin typeface="Arial"/>
                <a:cs typeface="Arial"/>
              </a:rPr>
              <a:t>reconstructable</a:t>
            </a:r>
            <a:endParaRPr lang="en-US" dirty="0" smtClean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  or should not be reconstructed…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3" descr="EFIRD_CYNTHIA_SHOULDER2VORMORERIGHT_07072010_0002.jpg"/>
          <p:cNvPicPr>
            <a:picLocks noChangeAspect="1"/>
          </p:cNvPicPr>
          <p:nvPr/>
        </p:nvPicPr>
        <p:blipFill>
          <a:blip r:embed="rId2"/>
          <a:srcRect l="19247" t="24437" r="40886" b="21699"/>
          <a:stretch>
            <a:fillRect/>
          </a:stretch>
        </p:blipFill>
        <p:spPr bwMode="auto">
          <a:xfrm>
            <a:off x="1676400" y="2590800"/>
            <a:ext cx="2819400" cy="3986048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t="5000" b="7930"/>
          <a:stretch>
            <a:fillRect/>
          </a:stretch>
        </p:blipFill>
        <p:spPr bwMode="auto">
          <a:xfrm>
            <a:off x="4876800" y="2590800"/>
            <a:ext cx="2971800" cy="3930446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Background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067800" cy="2286000"/>
          </a:xfrm>
        </p:spPr>
        <p:txBody>
          <a:bodyPr/>
          <a:lstStyle/>
          <a:p>
            <a:pPr algn="l">
              <a:buFontTx/>
              <a:buNone/>
              <a:defRPr/>
            </a:pPr>
            <a:r>
              <a:rPr lang="en-US" sz="4800" dirty="0" smtClean="0">
                <a:ea typeface="+mn-ea"/>
                <a:cs typeface="+mn-cs"/>
              </a:rPr>
              <a:t>Goals:</a:t>
            </a:r>
            <a:r>
              <a:rPr lang="en-US" dirty="0" smtClean="0">
                <a:ea typeface="+mn-ea"/>
                <a:cs typeface="+mn-cs"/>
              </a:rPr>
              <a:t>	</a:t>
            </a:r>
          </a:p>
          <a:p>
            <a:pPr lvl="1">
              <a:defRPr/>
            </a:pPr>
            <a:r>
              <a:rPr lang="en-US" sz="3600" dirty="0" smtClean="0"/>
              <a:t>Pain Relief</a:t>
            </a:r>
          </a:p>
          <a:p>
            <a:pPr lvl="1">
              <a:defRPr/>
            </a:pPr>
            <a:r>
              <a:rPr lang="en-US" sz="3600" dirty="0" smtClean="0"/>
              <a:t>Optimal Shoulder Function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733800"/>
            <a:ext cx="9067800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48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Technical Points:	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Restore Proximal Humeral Anatomy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Obtain </a:t>
            </a:r>
            <a:r>
              <a:rPr lang="en-US" sz="36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Tuberosity</a:t>
            </a:r>
            <a:r>
              <a:rPr lang="en-US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Healing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Balance Soft Tissues</a:t>
            </a:r>
          </a:p>
        </p:txBody>
      </p:sp>
      <p:pic>
        <p:nvPicPr>
          <p:cNvPr id="35845" name="Picture 4" descr="P5060027"/>
          <p:cNvPicPr>
            <a:picLocks noChangeAspect="1" noChangeArrowheads="1"/>
          </p:cNvPicPr>
          <p:nvPr/>
        </p:nvPicPr>
        <p:blipFill>
          <a:blip r:embed="rId3"/>
          <a:srcRect l="10417" r="16658" b="8218"/>
          <a:stretch>
            <a:fillRect/>
          </a:stretch>
        </p:blipFill>
        <p:spPr bwMode="auto">
          <a:xfrm>
            <a:off x="6400800" y="152400"/>
            <a:ext cx="2587625" cy="4343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7315200" y="2514600"/>
            <a:ext cx="609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35847" name="Picture 6" descr="WOSM_Logo"/>
          <p:cNvPicPr>
            <a:picLocks noChangeAspect="1" noChangeArrowheads="1"/>
          </p:cNvPicPr>
          <p:nvPr/>
        </p:nvPicPr>
        <p:blipFill>
          <a:blip r:embed="rId4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>
            <a:lum bright="-12000" contrast="22000"/>
          </a:blip>
          <a:srcRect l="14058" t="6250" r="41872" b="33333"/>
          <a:stretch>
            <a:fillRect/>
          </a:stretch>
        </p:blipFill>
        <p:spPr bwMode="auto">
          <a:xfrm>
            <a:off x="76200" y="381000"/>
            <a:ext cx="2209800" cy="3646488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7892" name="Picture 4" descr="/Users/JRR/Pictures/iPhoto Library/Masters/2011/03/02/20110302-214530/IMG_0447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029325" y="1295400"/>
            <a:ext cx="3086100" cy="54864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8" name="Picture 7" descr="HUGHES_LORRAINE_FINGER_11302010_0002.jpg"/>
          <p:cNvPicPr>
            <a:picLocks noChangeAspect="1"/>
          </p:cNvPicPr>
          <p:nvPr/>
        </p:nvPicPr>
        <p:blipFill>
          <a:blip r:embed="rId6"/>
          <a:srcRect l="25439" t="24498" r="36400" b="9665"/>
          <a:stretch>
            <a:fillRect/>
          </a:stretch>
        </p:blipFill>
        <p:spPr bwMode="auto">
          <a:xfrm>
            <a:off x="2895600" y="381001"/>
            <a:ext cx="2552032" cy="3657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9" name="Picture 8" descr="HUGHES_LORRAINE_FINGER_11302010_0004.jpg"/>
          <p:cNvPicPr>
            <a:picLocks noChangeAspect="1"/>
          </p:cNvPicPr>
          <p:nvPr/>
        </p:nvPicPr>
        <p:blipFill>
          <a:blip r:embed="rId7"/>
          <a:srcRect l="12395" t="17778" r="3503" b="18558"/>
          <a:stretch>
            <a:fillRect/>
          </a:stretch>
        </p:blipFill>
        <p:spPr bwMode="auto">
          <a:xfrm>
            <a:off x="2362200" y="4621213"/>
            <a:ext cx="3581400" cy="216058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30488" y="4114800"/>
            <a:ext cx="3160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Three Year Follow-Up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7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LOBEL_MARTIN_SHOULDER_03082010_0002.jpg"/>
          <p:cNvPicPr>
            <a:picLocks noChangeAspect="1"/>
          </p:cNvPicPr>
          <p:nvPr/>
        </p:nvPicPr>
        <p:blipFill>
          <a:blip r:embed="rId6"/>
          <a:srcRect l="21439" r="23624"/>
          <a:stretch>
            <a:fillRect/>
          </a:stretch>
        </p:blipFill>
        <p:spPr bwMode="auto">
          <a:xfrm>
            <a:off x="76200" y="609600"/>
            <a:ext cx="2286000" cy="3457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7"/>
          <a:srcRect l="22221" t="16611" r="11111" b="-1512"/>
          <a:stretch>
            <a:fillRect/>
          </a:stretch>
        </p:blipFill>
        <p:spPr bwMode="auto">
          <a:xfrm>
            <a:off x="4495800" y="609600"/>
            <a:ext cx="2286000" cy="350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916" name="Picture 4" descr="/Users/JRR/Pictures/iPhoto Library/Masters/2010/Jun 6, 2010/IMG_104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438900" y="3276600"/>
            <a:ext cx="2628900" cy="350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917" name="Picture 5" descr="/Users/JRR/Pictures/iPhoto Library/Masters/2010/Dec 8, 2010_3/IMG_0470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286000" y="3276600"/>
            <a:ext cx="2133600" cy="3522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6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31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7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91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 l="31696" t="16667" r="8250" b="5000"/>
          <a:stretch>
            <a:fillRect/>
          </a:stretch>
        </p:blipFill>
        <p:spPr bwMode="auto">
          <a:xfrm>
            <a:off x="1524000" y="381000"/>
            <a:ext cx="2743200" cy="3581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5"/>
          <a:srcRect l="18849" t="-1" r="30890" b="24132"/>
          <a:stretch/>
        </p:blipFill>
        <p:spPr bwMode="auto">
          <a:xfrm>
            <a:off x="5139567" y="380999"/>
            <a:ext cx="2937633" cy="36470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965" name="Picture 5" descr="/Users/JRR/Pictures/iPhoto Library/Masters/2011/08/31/20110831-223006/IMG_1308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3657600" y="3124200"/>
            <a:ext cx="2057400" cy="3657600"/>
          </a:xfrm>
          <a:noFill/>
          <a:ln w="9525"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067800" cy="2743200"/>
          </a:xfrm>
        </p:spPr>
        <p:txBody>
          <a:bodyPr/>
          <a:lstStyle/>
          <a:p>
            <a:pPr algn="l">
              <a:buFontTx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Outcomes:</a:t>
            </a:r>
          </a:p>
          <a:p>
            <a:pPr algn="l">
              <a:buFontTx/>
              <a:buNone/>
              <a:defRPr/>
            </a:pPr>
            <a:r>
              <a:rPr lang="en-US" sz="3600" dirty="0" smtClean="0">
                <a:ea typeface="+mn-ea"/>
                <a:cs typeface="+mn-cs"/>
              </a:rPr>
              <a:t>Pain Relief = “Reliable &amp; Predictable”</a:t>
            </a:r>
          </a:p>
          <a:p>
            <a:pPr algn="l">
              <a:buFontTx/>
              <a:buNone/>
              <a:defRPr/>
            </a:pPr>
            <a:endParaRPr lang="en-US" sz="800" dirty="0" smtClean="0">
              <a:ea typeface="+mn-ea"/>
              <a:cs typeface="+mn-cs"/>
            </a:endParaRPr>
          </a:p>
          <a:p>
            <a:pPr algn="l">
              <a:buFontTx/>
              <a:buNone/>
              <a:defRPr/>
            </a:pPr>
            <a:r>
              <a:rPr lang="en-US" sz="3600" dirty="0" smtClean="0">
                <a:ea typeface="+mn-ea"/>
                <a:cs typeface="+mn-cs"/>
              </a:rPr>
              <a:t>Function =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6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7588" y="2286000"/>
            <a:ext cx="3351212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Unpredictable</a:t>
            </a:r>
          </a:p>
        </p:txBody>
      </p:sp>
      <p:sp>
        <p:nvSpPr>
          <p:cNvPr id="11269" name="Right Arrow 8"/>
          <p:cNvSpPr>
            <a:spLocks noChangeArrowheads="1"/>
          </p:cNvSpPr>
          <p:nvPr/>
        </p:nvSpPr>
        <p:spPr bwMode="auto">
          <a:xfrm>
            <a:off x="5410200" y="2438400"/>
            <a:ext cx="1219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1270" name="Down Arrow 10"/>
          <p:cNvSpPr>
            <a:spLocks noChangeArrowheads="1"/>
          </p:cNvSpPr>
          <p:nvPr/>
        </p:nvSpPr>
        <p:spPr bwMode="auto">
          <a:xfrm>
            <a:off x="2438400" y="2971800"/>
            <a:ext cx="6096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3886200"/>
            <a:ext cx="82296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38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Influenced by Several Factors:</a:t>
            </a:r>
          </a:p>
          <a:p>
            <a:pPr marL="120650" lvl="1" indent="168275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Age, Sex, Mental Status</a:t>
            </a:r>
          </a:p>
          <a:p>
            <a:pPr marL="120650" lvl="1" indent="168275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Fracture Type, Time to Surgery</a:t>
            </a:r>
          </a:p>
          <a:p>
            <a:pPr marL="120650" lvl="1" indent="168275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Rotator Cuff Status</a:t>
            </a:r>
          </a:p>
          <a:p>
            <a:pPr marL="120650" lvl="1" indent="168275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Duration &amp; Type of Rehabilitation </a:t>
            </a:r>
          </a:p>
        </p:txBody>
      </p:sp>
      <p:pic>
        <p:nvPicPr>
          <p:cNvPr id="41992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73" name="Picture 11"/>
          <p:cNvPicPr>
            <a:picLocks noChangeAspect="1" noChangeArrowheads="1"/>
          </p:cNvPicPr>
          <p:nvPr/>
        </p:nvPicPr>
        <p:blipFill>
          <a:blip r:embed="rId4"/>
          <a:srcRect l="2702"/>
          <a:stretch>
            <a:fillRect/>
          </a:stretch>
        </p:blipFill>
        <p:spPr bwMode="auto">
          <a:xfrm>
            <a:off x="6781800" y="2417763"/>
            <a:ext cx="2286000" cy="33702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04800" y="4572000"/>
            <a:ext cx="8382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52400" y="5638800"/>
            <a:ext cx="37338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269" grpId="0" animBg="1"/>
      <p:bldP spid="11270" grpId="0" animBg="1"/>
      <p:bldP spid="12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/Users/JRR/Pictures/iPhoto Library/Masters/2011/08/31/20110831-223006/IMG_1210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172200" y="1371600"/>
            <a:ext cx="2667000" cy="4741863"/>
          </a:xfrm>
          <a:noFill/>
          <a:ln w="28575" cmpd="sng">
            <a:solidFill>
              <a:srgbClr val="FF0000"/>
            </a:solidFill>
          </a:ln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5"/>
          <a:srcRect l="20264" r="25024" b="35001"/>
          <a:stretch>
            <a:fillRect/>
          </a:stretch>
        </p:blipFill>
        <p:spPr bwMode="auto">
          <a:xfrm>
            <a:off x="2801938" y="1371600"/>
            <a:ext cx="3294062" cy="4757738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25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type="tbl" idx="1"/>
          </p:nvPr>
        </p:nvGraphicFramePr>
        <p:xfrm>
          <a:off x="685800" y="2765425"/>
          <a:ext cx="7781925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4" name="Document" r:id="rId5" imgW="9715500" imgH="5003800" progId="Word.Document.8">
                  <p:embed/>
                </p:oleObj>
              </mc:Choice>
              <mc:Fallback>
                <p:oleObj name="Document" r:id="rId5" imgW="9715500" imgH="5003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65425"/>
                        <a:ext cx="7781925" cy="348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1127125" y="57562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990600" y="5457825"/>
            <a:ext cx="7086600" cy="1323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Summary: 38% fair or poor results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more reliable in relieving pain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less reliable in restoring function</a:t>
            </a:r>
            <a:r>
              <a:rPr lang="en-US" sz="2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6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5288" y="228600"/>
            <a:ext cx="23225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Outcomes Data</a:t>
            </a:r>
          </a:p>
        </p:txBody>
      </p:sp>
      <p:pic>
        <p:nvPicPr>
          <p:cNvPr id="44039" name="Picture 6" descr="WOSM_Logo"/>
          <p:cNvPicPr>
            <a:picLocks noChangeAspect="1" noChangeArrowheads="1"/>
          </p:cNvPicPr>
          <p:nvPr/>
        </p:nvPicPr>
        <p:blipFill>
          <a:blip r:embed="rId7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66863" y="1295400"/>
            <a:ext cx="216693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Neer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</a:p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JBJS 1970</a:t>
            </a:r>
          </a:p>
        </p:txBody>
      </p:sp>
      <p:pic>
        <p:nvPicPr>
          <p:cNvPr id="44041" name="Picture 9" descr="charlesneer_lg.jpg"/>
          <p:cNvPicPr>
            <a:picLocks noChangeAspect="1"/>
          </p:cNvPicPr>
          <p:nvPr/>
        </p:nvPicPr>
        <p:blipFill>
          <a:blip r:embed="rId8"/>
          <a:srcRect l="3555" t="7571" b="6625"/>
          <a:stretch>
            <a:fillRect/>
          </a:stretch>
        </p:blipFill>
        <p:spPr bwMode="auto">
          <a:xfrm>
            <a:off x="228600" y="990600"/>
            <a:ext cx="1276350" cy="160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4042" name="Right Arrow 10"/>
          <p:cNvSpPr>
            <a:spLocks noChangeArrowheads="1"/>
          </p:cNvSpPr>
          <p:nvPr/>
        </p:nvSpPr>
        <p:spPr bwMode="auto">
          <a:xfrm>
            <a:off x="3048000" y="1524000"/>
            <a:ext cx="1143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67200" y="871538"/>
            <a:ext cx="47053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90% Excellent &amp; Satisfactory </a:t>
            </a:r>
          </a:p>
          <a:p>
            <a:pPr>
              <a:defRPr/>
            </a:pPr>
            <a:r>
              <a:rPr lang="en-US" sz="27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3- &amp; 4-Part Fractures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3400" y="1709738"/>
            <a:ext cx="27559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Mean age: 55 yrs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2133600"/>
            <a:ext cx="4738688" cy="446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Subjective outcomes assessment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1127125" y="57562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6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5288" y="228600"/>
            <a:ext cx="23225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Outcomes Data</a:t>
            </a:r>
          </a:p>
        </p:txBody>
      </p:sp>
      <p:graphicFrame>
        <p:nvGraphicFramePr>
          <p:cNvPr id="10" name="Group 81"/>
          <p:cNvGraphicFramePr>
            <a:graphicFrameLocks noGrp="1"/>
          </p:cNvGraphicFramePr>
          <p:nvPr/>
        </p:nvGraphicFramePr>
        <p:xfrm>
          <a:off x="0" y="762000"/>
          <a:ext cx="9144000" cy="5123687"/>
        </p:xfrm>
        <a:graphic>
          <a:graphicData uri="http://schemas.openxmlformats.org/drawingml/2006/table">
            <a:tbl>
              <a:tblPr/>
              <a:tblGrid>
                <a:gridCol w="1204913"/>
                <a:gridCol w="547687"/>
                <a:gridCol w="2743200"/>
                <a:gridCol w="2590800"/>
                <a:gridCol w="2057400"/>
              </a:tblGrid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Study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# Pts 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Outcomes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Outcomes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Comments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Goldman &amp; Zuckerman et al. (1995)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[30 months]</a:t>
                      </a:r>
                      <a:endParaRPr kumimoji="0" lang="en-US" sz="11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Avg Forward Elevation = 107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Avg ER = 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27% had activity-related or moderate pain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Poorer elevation was noted in older patients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Zyto &amp; Preston et al, JSES (1998)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[39 months]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Avg Forward Elevation = 70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Avg ER = 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Median Constant Score 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46 for 4-Parts &amp; 51 for 3-Parts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33% had moderate or severe pain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Boileau et al.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(2002)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[27 mos]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66</a:t>
                      </a: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Average Constant Score = 56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Average Forward Elevation = 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Average ER = 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87% No Pain or only Mild Pain</a:t>
                      </a: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Initial Tuberosity Malposition noted in 27% of patients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Tuberosity Migration in 50% - correlated w/ poor result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Poor prosthetic or tuberosity position, patient age &amp; gender correlated with migration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Robinson et al.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(2003)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[13 yr]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138</a:t>
                      </a: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Median Modified Constant Score = 64 at 1 yr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Poorer Scores for Fxn, ROM, &amp; Muscle 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Prosthetic survival = 94% at 10 years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38% had tuberosity migration</a:t>
                      </a: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Results poorer in elderly pts w/ neuro deficit, eccentrically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located prosthesis, or tuberosity migration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Boileau &amp; Krishnan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(2005) </a:t>
                      </a: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[1.5yr]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Mean ASES = 52 (10-100)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Mean Active Elevation = 117 (50-165)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13 fair/poor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52% had forward elevation &lt;120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Mean age = 75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36% in subgroup had tuberosity nonunion</a:t>
                      </a:r>
                      <a:endParaRPr kumimoji="0" lang="en-US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Higher ASES, Elevation, &amp; better pain score with younger age &amp; tuberosity healing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Gronhagen et al., JSES (2007)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[4.4 yr]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Mean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15% - Moderate Pain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61% - Mild Pain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24% - No Pain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Mean Constant Score = 42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-Significantly higher in pts &lt;60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Good Pain Relief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Moderate Function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Poor Strength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135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228013" y="6019800"/>
            <a:ext cx="839787" cy="7620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5969000"/>
            <a:ext cx="6416675" cy="58420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Avg Forward Elevation = ~70-117°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5943600"/>
            <a:ext cx="4637088" cy="58420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Follow-Up = 2.5 – 13 yrs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057400" y="1295400"/>
            <a:ext cx="2057400" cy="22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133600" y="2057400"/>
            <a:ext cx="2057400" cy="22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828800" y="2971800"/>
            <a:ext cx="2590800" cy="22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828800" y="4572000"/>
            <a:ext cx="2667000" cy="22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42863" y="5943600"/>
            <a:ext cx="84248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Migration or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Malposition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27-50%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572000" y="2743200"/>
            <a:ext cx="25908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343400" y="3200400"/>
            <a:ext cx="28194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724400" y="3886200"/>
            <a:ext cx="21336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4724400" y="4648200"/>
            <a:ext cx="21336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-63500" y="6319838"/>
            <a:ext cx="8469313" cy="46196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Poor Outcomes</a:t>
            </a:r>
            <a:r>
              <a:rPr lang="en-US" sz="1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– </a:t>
            </a:r>
            <a:r>
              <a:rPr lang="en-US" sz="2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Age, Tuberosity Position, &amp; Prosthetic Position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" y="6019800"/>
            <a:ext cx="61563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Average Constant Score = 42-64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48200" y="2057400"/>
            <a:ext cx="2362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1905000" y="2819400"/>
            <a:ext cx="2362200" cy="22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752600" y="3505200"/>
            <a:ext cx="2743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4648200" y="5105400"/>
            <a:ext cx="23622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200" y="5791200"/>
            <a:ext cx="3205163" cy="58420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Pain = 15 – 61%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4572000" y="1219200"/>
            <a:ext cx="2438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362200" y="5105400"/>
            <a:ext cx="15240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495800" y="2514600"/>
            <a:ext cx="2590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1371600" y="1447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pic>
        <p:nvPicPr>
          <p:cNvPr id="4915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6324600" cy="1585913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77000" y="1295400"/>
            <a:ext cx="14414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JSES, 2011</a:t>
            </a:r>
          </a:p>
        </p:txBody>
      </p:sp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0" y="3071813"/>
            <a:ext cx="88074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Results: </a:t>
            </a:r>
          </a:p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HRQoL was significantly better in HA group </a:t>
            </a:r>
          </a:p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EQ-5D index score 0.81 compared to 0.65 (P=.02). </a:t>
            </a:r>
          </a:p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DASH &amp; pain assessment both favorable in HA group, </a:t>
            </a:r>
          </a:p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DASH score 30 vs 37 (P =.25) &amp; VAS/pain of 15 vs 25 (P =.17). </a:t>
            </a:r>
          </a:p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No significant differences regarding Constant score or ROM</a:t>
            </a:r>
          </a:p>
          <a:p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Results demonstrated a significant advantage in QOL with HA</a:t>
            </a:r>
          </a:p>
          <a:p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>
                <a:latin typeface="Arial" pitchFamily="-1" charset="0"/>
                <a:ea typeface="Arial" pitchFamily="-1" charset="0"/>
                <a:cs typeface="Arial" pitchFamily="-1" charset="0"/>
              </a:rPr>
              <a:t>The main advantage of HA appeared to be less pain</a:t>
            </a:r>
          </a:p>
        </p:txBody>
      </p:sp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0" y="1684338"/>
            <a:ext cx="90312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10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Level I Randomized Study of 55 pts mean age 77 y/o w/ 4-pt displaced fxs</a:t>
            </a:r>
          </a:p>
          <a:p>
            <a:r>
              <a:rPr lang="en-US" sz="200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2-year outcome after randomized to hemiarthroplasty or nonop tx</a:t>
            </a:r>
          </a:p>
          <a:p>
            <a:r>
              <a:rPr lang="en-US" sz="200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Follow-up exams @ 4/12/24 mos</a:t>
            </a:r>
          </a:p>
          <a:p>
            <a:r>
              <a:rPr lang="en-US" sz="200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Outcome Measures: HRQoL, EQ-5D, DASH, Constant</a:t>
            </a:r>
          </a:p>
          <a:p>
            <a:endParaRPr lang="en-US" sz="210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endParaRPr lang="en-US" sz="210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305800" cy="4114800"/>
          </a:xfrm>
          <a:ln w="19050"/>
        </p:spPr>
        <p:txBody>
          <a:bodyPr/>
          <a:lstStyle/>
          <a:p>
            <a:pPr algn="l">
              <a:buFontTx/>
              <a:buNone/>
              <a:defRPr/>
            </a:pPr>
            <a:r>
              <a:rPr lang="en-US" sz="4400">
                <a:solidFill>
                  <a:srgbClr val="FFC000"/>
                </a:solidFill>
                <a:ea typeface="+mn-ea"/>
                <a:cs typeface="+mn-cs"/>
              </a:rPr>
              <a:t>Fracture Anatomy:</a:t>
            </a:r>
          </a:p>
          <a:p>
            <a:pPr marL="520700" lvl="1" indent="-457200">
              <a:defRPr/>
            </a:pPr>
            <a:r>
              <a:rPr lang="en-US" sz="4000"/>
              <a:t>Surgical Neck location</a:t>
            </a:r>
          </a:p>
          <a:p>
            <a:pPr marL="977900" lvl="3" indent="-457200">
              <a:defRPr/>
            </a:pPr>
            <a:r>
              <a:rPr lang="en-US"/>
              <a:t>Determining length</a:t>
            </a:r>
          </a:p>
          <a:p>
            <a:pPr marL="520700" lvl="1" indent="-457200">
              <a:defRPr/>
            </a:pPr>
            <a:r>
              <a:rPr lang="en-US" sz="4000"/>
              <a:t>View calcar contour</a:t>
            </a:r>
          </a:p>
          <a:p>
            <a:pPr marL="977900" lvl="3" indent="-457200">
              <a:defRPr/>
            </a:pPr>
            <a:r>
              <a:rPr lang="en-US"/>
              <a:t>“Gothic Arch”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Fracture 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381000"/>
            <a:ext cx="35274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Radiographic Evaluation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562600"/>
            <a:ext cx="35147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CC99FF"/>
                </a:solidFill>
                <a:latin typeface="+mj-lt"/>
              </a:rPr>
              <a:t>Krishnan &amp; </a:t>
            </a:r>
            <a:r>
              <a:rPr lang="en-US" sz="1800" dirty="0" err="1">
                <a:solidFill>
                  <a:srgbClr val="CC99FF"/>
                </a:solidFill>
                <a:latin typeface="+mj-lt"/>
              </a:rPr>
              <a:t>Boileau</a:t>
            </a:r>
            <a:r>
              <a:rPr lang="en-US" sz="1800" dirty="0">
                <a:solidFill>
                  <a:srgbClr val="CC99FF"/>
                </a:solidFill>
                <a:latin typeface="+mj-lt"/>
              </a:rPr>
              <a:t>, TSES, 2005</a:t>
            </a:r>
          </a:p>
        </p:txBody>
      </p:sp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2300" y="1295400"/>
            <a:ext cx="3365500" cy="46005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P9290022"/>
          <p:cNvPicPr>
            <a:picLocks noChangeAspect="1" noChangeArrowheads="1"/>
          </p:cNvPicPr>
          <p:nvPr/>
        </p:nvPicPr>
        <p:blipFill>
          <a:blip r:embed="rId3"/>
          <a:srcRect t="21297" b="8218"/>
          <a:stretch>
            <a:fillRect/>
          </a:stretch>
        </p:blipFill>
        <p:spPr bwMode="auto">
          <a:xfrm>
            <a:off x="6019800" y="3325446"/>
            <a:ext cx="2514600" cy="236415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0659" name="Picture 6" descr="P9290025"/>
          <p:cNvPicPr>
            <a:picLocks noChangeAspect="1" noChangeArrowheads="1"/>
          </p:cNvPicPr>
          <p:nvPr/>
        </p:nvPicPr>
        <p:blipFill>
          <a:blip r:embed="rId4">
            <a:lum bright="26000"/>
          </a:blip>
          <a:srcRect l="16803" r="3133"/>
          <a:stretch>
            <a:fillRect/>
          </a:stretch>
        </p:blipFill>
        <p:spPr bwMode="auto">
          <a:xfrm>
            <a:off x="601646" y="3352800"/>
            <a:ext cx="2522554" cy="2362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95300" y="2743200"/>
            <a:ext cx="2324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Large Head</a:t>
            </a:r>
            <a:endParaRPr lang="en-US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2303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Small Head</a:t>
            </a:r>
            <a:endParaRPr lang="en-US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0574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7543800" y="396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22860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Prosthetic Considerations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9988" y="147638"/>
            <a:ext cx="28178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 of Head Size</a:t>
            </a:r>
          </a:p>
        </p:txBody>
      </p:sp>
      <p:pic>
        <p:nvPicPr>
          <p:cNvPr id="70666" name="Picture 6" descr="WOSM_Logo"/>
          <p:cNvPicPr>
            <a:picLocks noChangeAspect="1" noChangeArrowheads="1"/>
          </p:cNvPicPr>
          <p:nvPr/>
        </p:nvPicPr>
        <p:blipFill>
          <a:blip r:embed="rId5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62200" y="5657850"/>
            <a:ext cx="4419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Significantly alters </a:t>
            </a:r>
          </a:p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Center of Rotation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762000"/>
            <a:ext cx="3022600" cy="22553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utoUpdateAnimBg="0"/>
      <p:bldP spid="28682" grpId="0" animBg="1"/>
      <p:bldP spid="286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Prosthetic Considerations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9988" y="223838"/>
            <a:ext cx="28178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 of Head Size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8" y="762000"/>
            <a:ext cx="4529137" cy="5943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54550" y="762000"/>
            <a:ext cx="4518025" cy="109220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Increasing humeral head </a:t>
            </a:r>
          </a:p>
          <a:p>
            <a:pPr>
              <a:defRPr/>
            </a:pPr>
            <a:r>
              <a:rPr lang="en-US" sz="3000">
                <a:latin typeface="Arial" charset="0"/>
              </a:rPr>
              <a:t>thickness by only 5 mm:</a:t>
            </a:r>
          </a:p>
          <a:p>
            <a:pPr>
              <a:defRPr/>
            </a:pPr>
            <a:endParaRPr lang="en-US" sz="500">
              <a:latin typeface="Arial" charset="0"/>
            </a:endParaRPr>
          </a:p>
        </p:txBody>
      </p:sp>
      <p:sp>
        <p:nvSpPr>
          <p:cNvPr id="21510" name="Down Arrow 12"/>
          <p:cNvSpPr>
            <a:spLocks noChangeArrowheads="1"/>
          </p:cNvSpPr>
          <p:nvPr/>
        </p:nvSpPr>
        <p:spPr bwMode="auto">
          <a:xfrm>
            <a:off x="6019800" y="3733800"/>
            <a:ext cx="5334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48200" y="4419600"/>
            <a:ext cx="35941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Significantly alters </a:t>
            </a:r>
          </a:p>
          <a:p>
            <a:pPr algn="ctr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glenohumeral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kinematics</a:t>
            </a:r>
          </a:p>
        </p:txBody>
      </p:sp>
      <p:sp>
        <p:nvSpPr>
          <p:cNvPr id="21512" name="Down Arrow 14"/>
          <p:cNvSpPr>
            <a:spLocks noChangeArrowheads="1"/>
          </p:cNvSpPr>
          <p:nvPr/>
        </p:nvSpPr>
        <p:spPr bwMode="auto">
          <a:xfrm>
            <a:off x="6019800" y="5334000"/>
            <a:ext cx="533400" cy="533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24400" y="5951538"/>
            <a:ext cx="35687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Avoid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oversizing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head &amp; 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over-stuffing joint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248400"/>
            <a:ext cx="2590800" cy="73818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99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Harryman, JBJS, 1995</a:t>
            </a:r>
          </a:p>
          <a:p>
            <a:pPr>
              <a:defRPr/>
            </a:pPr>
            <a:endParaRPr lang="en-US">
              <a:latin typeface="Times New Roman" charset="0"/>
            </a:endParaRPr>
          </a:p>
        </p:txBody>
      </p:sp>
      <p:pic>
        <p:nvPicPr>
          <p:cNvPr id="72715" name="Picture 6" descr="WOSM_Logo"/>
          <p:cNvPicPr>
            <a:picLocks noChangeAspect="1" noChangeArrowheads="1"/>
          </p:cNvPicPr>
          <p:nvPr/>
        </p:nvPicPr>
        <p:blipFill>
          <a:blip r:embed="rId4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648200" y="1676400"/>
            <a:ext cx="4473575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50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700" dirty="0">
                <a:latin typeface="+mn-lt"/>
              </a:rPr>
              <a:t> Decreases GH motion by </a:t>
            </a:r>
          </a:p>
          <a:p>
            <a:pPr>
              <a:defRPr/>
            </a:pPr>
            <a:r>
              <a:rPr lang="en-US" sz="2700" dirty="0">
                <a:latin typeface="Times New Roman" pitchFamily="18" charset="0"/>
              </a:rPr>
              <a:t>  </a:t>
            </a:r>
            <a:r>
              <a:rPr lang="en-US" sz="2700" dirty="0">
                <a:latin typeface="+mj-lt"/>
              </a:rPr>
              <a:t>   20-30 degrees</a:t>
            </a:r>
          </a:p>
          <a:p>
            <a:pPr>
              <a:defRPr/>
            </a:pPr>
            <a:endParaRPr lang="en-US" sz="150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700" dirty="0">
                <a:latin typeface="+mn-lt"/>
              </a:rPr>
              <a:t> Increases obligate </a:t>
            </a:r>
          </a:p>
          <a:p>
            <a:pPr>
              <a:defRPr/>
            </a:pPr>
            <a:r>
              <a:rPr lang="en-US" sz="2700" dirty="0">
                <a:latin typeface="+mn-lt"/>
              </a:rPr>
              <a:t>  translations earlier in ROM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14" grpId="0"/>
      <p:bldP spid="21512" grpId="0" animBg="1"/>
      <p:bldP spid="16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914400"/>
            <a:ext cx="9067800" cy="3200400"/>
          </a:xfrm>
        </p:spPr>
        <p:txBody>
          <a:bodyPr/>
          <a:lstStyle/>
          <a:p>
            <a:pPr marL="520700" lvl="1" indent="-342900">
              <a:defRPr/>
            </a:pPr>
            <a:r>
              <a:rPr lang="en-US" sz="3600" dirty="0"/>
              <a:t>Highly variable with regard to:</a:t>
            </a:r>
          </a:p>
          <a:p>
            <a:pPr lvl="2">
              <a:defRPr/>
            </a:pPr>
            <a:r>
              <a:rPr lang="en-US" sz="2600" dirty="0"/>
              <a:t> Retroversion (~0-55 degrees)</a:t>
            </a:r>
          </a:p>
          <a:p>
            <a:pPr lvl="2">
              <a:defRPr/>
            </a:pPr>
            <a:r>
              <a:rPr lang="en-US" sz="2600" dirty="0"/>
              <a:t> Head-Shaft Angle (~30-55 degrees)</a:t>
            </a:r>
          </a:p>
          <a:p>
            <a:pPr lvl="2">
              <a:defRPr/>
            </a:pPr>
            <a:r>
              <a:rPr lang="en-US" sz="2600" dirty="0"/>
              <a:t> Offset (Medial &amp; Posterior)</a:t>
            </a:r>
          </a:p>
          <a:p>
            <a:pPr lvl="2">
              <a:defRPr/>
            </a:pPr>
            <a:r>
              <a:rPr lang="en-US" sz="2600" dirty="0"/>
              <a:t> Radius of Curvature (~20-30mm)</a:t>
            </a:r>
          </a:p>
          <a:p>
            <a:pPr lvl="2">
              <a:defRPr/>
            </a:pPr>
            <a:r>
              <a:rPr lang="en-US" sz="2600" dirty="0"/>
              <a:t> Head Height (~5-10mm)</a:t>
            </a:r>
            <a:endParaRPr lang="en-US" dirty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6200" y="5334000"/>
            <a:ext cx="3971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Pearl, Volk, JSES 1996</a:t>
            </a:r>
          </a:p>
          <a:p>
            <a:pPr>
              <a:defRPr/>
            </a:pPr>
            <a:r>
              <a:rPr lang="en-US" sz="1800" dirty="0" err="1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Boileau</a:t>
            </a:r>
            <a:r>
              <a:rPr lang="en-US" sz="180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1800" dirty="0" err="1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Walch</a:t>
            </a:r>
            <a:r>
              <a:rPr lang="en-US" sz="180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JBJS-B 1997</a:t>
            </a:r>
          </a:p>
          <a:p>
            <a:pPr>
              <a:defRPr/>
            </a:pPr>
            <a:r>
              <a:rPr lang="en-US" sz="180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Robertson, Yamaguchi, JBJS-A 2000</a:t>
            </a:r>
          </a:p>
          <a:p>
            <a:pPr>
              <a:defRPr/>
            </a:pPr>
            <a:r>
              <a:rPr lang="en-US" sz="1800" dirty="0" err="1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Hernigou</a:t>
            </a:r>
            <a:r>
              <a:rPr lang="en-US" sz="180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et al., JBJS 2002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Proximal Humeral Anatomy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" y="4038600"/>
            <a:ext cx="90678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406400" lvl="1" indent="-4064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Difficult to reconstruct</a:t>
            </a:r>
          </a:p>
          <a:p>
            <a:pPr marL="406400" lvl="1" indent="-4064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Understand Nml Values as guidelines</a:t>
            </a:r>
          </a:p>
          <a:p>
            <a:pPr marL="406400" lvl="1" indent="-4064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6806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6807" name="Picture 8"/>
          <p:cNvPicPr>
            <a:picLocks noChangeAspect="1" noChangeArrowheads="1"/>
          </p:cNvPicPr>
          <p:nvPr/>
        </p:nvPicPr>
        <p:blipFill>
          <a:blip r:embed="rId4"/>
          <a:srcRect l="6332" t="9195" r="9235" b="1917"/>
          <a:stretch>
            <a:fillRect/>
          </a:stretch>
        </p:blipFill>
        <p:spPr bwMode="auto">
          <a:xfrm>
            <a:off x="6732588" y="1066800"/>
            <a:ext cx="2259012" cy="3276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685800" y="1524000"/>
            <a:ext cx="54864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3400" y="2895600"/>
            <a:ext cx="5943600" cy="1143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marL="406400" lvl="1" indent="-292100">
              <a:buFontTx/>
              <a:buNone/>
              <a:defRPr/>
            </a:pPr>
            <a:r>
              <a:rPr lang="en-US" sz="2800"/>
              <a:t>Retroversion: </a:t>
            </a:r>
          </a:p>
          <a:p>
            <a:pPr marL="806450" lvl="2" indent="-292100">
              <a:defRPr/>
            </a:pPr>
            <a:r>
              <a:rPr lang="en-US" sz="2400"/>
              <a:t>avg 19°, </a:t>
            </a:r>
            <a:r>
              <a:rPr lang="en-US" sz="2400" u="sng"/>
              <a:t>range: 9-31°</a:t>
            </a:r>
            <a:r>
              <a:rPr lang="en-US" sz="2400"/>
              <a:t> [-6 - 50° in previous studies]</a:t>
            </a:r>
            <a:endParaRPr lang="en-US" sz="2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Proximal Humeral Anatomy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172200"/>
            <a:ext cx="3971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Robertson, Yamaguchi, JBJS-A 2000</a:t>
            </a:r>
          </a:p>
        </p:txBody>
      </p:sp>
      <p:pic>
        <p:nvPicPr>
          <p:cNvPr id="80901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981200"/>
            <a:ext cx="655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Establishing Proper Version is Essential for Stability &amp; Function:</a:t>
            </a: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Tendency is to increase retroversion for decreased risk of anterior instability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681038"/>
            <a:ext cx="40608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Establishing Correct Version</a:t>
            </a:r>
          </a:p>
        </p:txBody>
      </p:sp>
      <p:pic>
        <p:nvPicPr>
          <p:cNvPr id="80904" name="Picture 9" descr="fx dislocation w. ax n inj postop axillary w. hemi &amp; subluxation from ax nerve injury.JPG"/>
          <p:cNvPicPr>
            <a:picLocks noChangeAspect="1"/>
          </p:cNvPicPr>
          <p:nvPr/>
        </p:nvPicPr>
        <p:blipFill>
          <a:blip r:embed="rId4"/>
          <a:srcRect l="9891" b="16116"/>
          <a:stretch>
            <a:fillRect/>
          </a:stretch>
        </p:blipFill>
        <p:spPr bwMode="auto">
          <a:xfrm>
            <a:off x="4038600" y="3962400"/>
            <a:ext cx="4038600" cy="2819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33400" y="1219200"/>
            <a:ext cx="15240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3"/>
          <a:srcRect t="1775"/>
          <a:stretch>
            <a:fillRect/>
          </a:stretch>
        </p:blipFill>
        <p:spPr bwMode="auto">
          <a:xfrm>
            <a:off x="4953000" y="2133600"/>
            <a:ext cx="3886200" cy="41767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4"/>
          <a:srcRect r="7407"/>
          <a:stretch>
            <a:fillRect/>
          </a:stretch>
        </p:blipFill>
        <p:spPr bwMode="auto">
          <a:xfrm>
            <a:off x="4953000" y="2133600"/>
            <a:ext cx="3810000" cy="411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5"/>
          <a:srcRect l="4536" t="1364" r="12288"/>
          <a:stretch>
            <a:fillRect/>
          </a:stretch>
        </p:blipFill>
        <p:spPr bwMode="auto">
          <a:xfrm>
            <a:off x="304800" y="2133600"/>
            <a:ext cx="4191000" cy="411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3058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 </a:t>
            </a:r>
          </a:p>
        </p:txBody>
      </p:sp>
      <p:sp>
        <p:nvSpPr>
          <p:cNvPr id="48135" name="Text Box 1034"/>
          <p:cNvSpPr txBox="1">
            <a:spLocks noChangeArrowheads="1"/>
          </p:cNvSpPr>
          <p:nvPr/>
        </p:nvSpPr>
        <p:spPr bwMode="auto">
          <a:xfrm>
            <a:off x="914400" y="1447800"/>
            <a:ext cx="3262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Too </a:t>
            </a:r>
            <a:r>
              <a:rPr lang="en-US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Anteverted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1323" name="Text Box 1035"/>
          <p:cNvSpPr txBox="1">
            <a:spLocks noChangeArrowheads="1"/>
          </p:cNvSpPr>
          <p:nvPr/>
        </p:nvSpPr>
        <p:spPr bwMode="auto">
          <a:xfrm>
            <a:off x="5257800" y="1447800"/>
            <a:ext cx="3467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Too </a:t>
            </a:r>
            <a:r>
              <a:rPr lang="en-US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Retroverted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6632" name="Rectangle 1036"/>
          <p:cNvSpPr>
            <a:spLocks noChangeArrowheads="1"/>
          </p:cNvSpPr>
          <p:nvPr/>
        </p:nvSpPr>
        <p:spPr bwMode="auto">
          <a:xfrm>
            <a:off x="4921250" y="6400800"/>
            <a:ext cx="3155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Boileau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 &amp; </a:t>
            </a: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Walch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, JSES 2002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681038"/>
            <a:ext cx="37131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 of Incorrect Version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6"/>
          <a:srcRect l="3354" r="1048"/>
          <a:stretch>
            <a:fillRect/>
          </a:stretch>
        </p:blipFill>
        <p:spPr bwMode="auto">
          <a:xfrm>
            <a:off x="228600" y="2133600"/>
            <a:ext cx="4343400" cy="4038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2956" name="Picture 6" descr="WOSM_Logo"/>
          <p:cNvPicPr>
            <a:picLocks noChangeAspect="1" noChangeArrowheads="1"/>
          </p:cNvPicPr>
          <p:nvPr/>
        </p:nvPicPr>
        <p:blipFill>
          <a:blip r:embed="rId7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  <p:bldP spid="1413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ext Box 1034"/>
          <p:cNvSpPr txBox="1">
            <a:spLocks noChangeArrowheads="1"/>
          </p:cNvSpPr>
          <p:nvPr/>
        </p:nvSpPr>
        <p:spPr bwMode="auto">
          <a:xfrm>
            <a:off x="-76200" y="762000"/>
            <a:ext cx="1893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Too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Anteverted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1323" name="Text Box 1035"/>
          <p:cNvSpPr txBox="1">
            <a:spLocks noChangeArrowheads="1"/>
          </p:cNvSpPr>
          <p:nvPr/>
        </p:nvSpPr>
        <p:spPr bwMode="auto">
          <a:xfrm>
            <a:off x="-76200" y="34290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Too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Retroverted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6632" name="Rectangle 1036"/>
          <p:cNvSpPr>
            <a:spLocks noChangeArrowheads="1"/>
          </p:cNvSpPr>
          <p:nvPr/>
        </p:nvSpPr>
        <p:spPr bwMode="auto">
          <a:xfrm>
            <a:off x="3352800" y="5505450"/>
            <a:ext cx="480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Tillet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, JSES 1993</a:t>
            </a:r>
          </a:p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Hempfing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, </a:t>
            </a: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Leunig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, &amp; </a:t>
            </a: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Hertel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 et al., JSES 2001</a:t>
            </a:r>
          </a:p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Arial"/>
              </a:rPr>
              <a:t>Boileau</a:t>
            </a:r>
            <a:r>
              <a:rPr lang="en-US" sz="1800" i="1" dirty="0">
                <a:solidFill>
                  <a:srgbClr val="CC99FF"/>
                </a:solidFill>
                <a:latin typeface="Arial"/>
              </a:rPr>
              <a:t> &amp; </a:t>
            </a:r>
            <a:r>
              <a:rPr lang="en-US" sz="1800" i="1" dirty="0" err="1">
                <a:solidFill>
                  <a:srgbClr val="CC99FF"/>
                </a:solidFill>
                <a:latin typeface="Arial"/>
              </a:rPr>
              <a:t>Walch</a:t>
            </a:r>
            <a:r>
              <a:rPr lang="en-US" sz="1800" i="1" dirty="0">
                <a:solidFill>
                  <a:srgbClr val="CC99FF"/>
                </a:solidFill>
                <a:latin typeface="Arial"/>
              </a:rPr>
              <a:t>, JSES 2002</a:t>
            </a:r>
          </a:p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Hernigou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, et al., JBJS 2002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9375" y="609600"/>
            <a:ext cx="40608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Establishing Correct Version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pic>
        <p:nvPicPr>
          <p:cNvPr id="84999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52600" y="1143000"/>
            <a:ext cx="655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Technical Points: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/>
          <a:srcRect l="6020" r="13725"/>
          <a:stretch>
            <a:fillRect/>
          </a:stretch>
        </p:blipFill>
        <p:spPr bwMode="auto">
          <a:xfrm>
            <a:off x="6019800" y="1143000"/>
            <a:ext cx="3048000" cy="4343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752600" y="1143000"/>
            <a:ext cx="655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Bicipital Groove</a:t>
            </a:r>
          </a:p>
          <a:p>
            <a:pPr marL="863600" lvl="2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2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752600" y="1600200"/>
            <a:ext cx="655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Forearm</a:t>
            </a:r>
          </a:p>
          <a:p>
            <a:pPr marL="571500" lvl="2" indent="-1651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Axis more closely approximates</a:t>
            </a:r>
          </a:p>
          <a:p>
            <a:pPr marL="571500" lvl="2" indent="-165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sz="18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lang="en-US" sz="1800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preop</a:t>
            </a:r>
            <a:r>
              <a:rPr lang="en-US" sz="18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CT measurement than </a:t>
            </a:r>
          </a:p>
          <a:p>
            <a:pPr marL="571500" lvl="2" indent="-165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sz="18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lang="en-US" sz="1800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Transepicondylar</a:t>
            </a:r>
            <a:r>
              <a:rPr lang="en-US" sz="18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axis</a:t>
            </a:r>
            <a:r>
              <a:rPr lang="en-US" sz="1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(P=0.02)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752600" y="3124200"/>
            <a:ext cx="655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6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Transepicondylar</a:t>
            </a:r>
            <a:r>
              <a:rPr lang="en-US" sz="2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Axis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752600" y="3581400"/>
            <a:ext cx="655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Fracture Jig</a:t>
            </a:r>
          </a:p>
        </p:txBody>
      </p:sp>
      <p:pic>
        <p:nvPicPr>
          <p:cNvPr id="85006" name="Picture 14"/>
          <p:cNvPicPr>
            <a:picLocks noChangeAspect="1" noChangeArrowheads="1"/>
          </p:cNvPicPr>
          <p:nvPr/>
        </p:nvPicPr>
        <p:blipFill>
          <a:blip r:embed="rId5"/>
          <a:srcRect r="7407"/>
          <a:stretch>
            <a:fillRect/>
          </a:stretch>
        </p:blipFill>
        <p:spPr bwMode="auto">
          <a:xfrm>
            <a:off x="76200" y="3810000"/>
            <a:ext cx="1693863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5007" name="Picture 15"/>
          <p:cNvPicPr>
            <a:picLocks noChangeAspect="1" noChangeArrowheads="1"/>
          </p:cNvPicPr>
          <p:nvPr/>
        </p:nvPicPr>
        <p:blipFill>
          <a:blip r:embed="rId6"/>
          <a:srcRect l="4536" t="1364" r="12288"/>
          <a:stretch>
            <a:fillRect/>
          </a:stretch>
        </p:blipFill>
        <p:spPr bwMode="auto">
          <a:xfrm>
            <a:off x="76200" y="1143000"/>
            <a:ext cx="1708150" cy="1676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/>
          <a:srcRect t="-2699" b="12837"/>
          <a:stretch>
            <a:fillRect/>
          </a:stretch>
        </p:blipFill>
        <p:spPr bwMode="auto">
          <a:xfrm>
            <a:off x="533400" y="831476"/>
            <a:ext cx="3733800" cy="616324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10109"/>
            <a:ext cx="4038600" cy="1156891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5207000"/>
            <a:ext cx="3352800" cy="1549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76200" y="2743200"/>
            <a:ext cx="90678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The literature is deficient in helping us to consider which fractures will do better with surgical treatment. </a:t>
            </a:r>
          </a:p>
          <a:p>
            <a:endParaRPr lang="en-US" i="1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sz="2300" i="1">
                <a:latin typeface="Arial" pitchFamily="-1" charset="0"/>
                <a:ea typeface="Arial" pitchFamily="-1" charset="0"/>
                <a:cs typeface="Arial" pitchFamily="-1" charset="0"/>
              </a:rPr>
              <a:t>This is important as proximal humeral fractures are common &amp; getting more common as prevalence of osteoporotic fxs increases.</a:t>
            </a:r>
          </a:p>
          <a:p>
            <a:endParaRPr lang="en-US" sz="2300" i="1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sz="2300" i="1">
                <a:latin typeface="Arial" pitchFamily="-1" charset="0"/>
                <a:ea typeface="Arial" pitchFamily="-1" charset="0"/>
                <a:cs typeface="Arial" pitchFamily="-1" charset="0"/>
              </a:rPr>
              <a:t>It is important that shoulder surgeons</a:t>
            </a:r>
          </a:p>
          <a:p>
            <a:r>
              <a:rPr lang="en-US" sz="2300" i="1">
                <a:latin typeface="Arial" pitchFamily="-1" charset="0"/>
                <a:ea typeface="Arial" pitchFamily="-1" charset="0"/>
                <a:cs typeface="Arial" pitchFamily="-1" charset="0"/>
              </a:rPr>
              <a:t>and trauma surgeons start doing more</a:t>
            </a:r>
          </a:p>
          <a:p>
            <a:r>
              <a:rPr lang="en-US" sz="2300" i="1">
                <a:latin typeface="Arial" pitchFamily="-1" charset="0"/>
                <a:ea typeface="Arial" pitchFamily="-1" charset="0"/>
                <a:cs typeface="Arial" pitchFamily="-1" charset="0"/>
              </a:rPr>
              <a:t>than simply assessing yet another plate.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5334000" y="2209800"/>
            <a:ext cx="16954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JBJS, 2009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359" y="91218"/>
            <a:ext cx="4375441" cy="12803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305800" cy="4114800"/>
          </a:xfrm>
        </p:spPr>
        <p:txBody>
          <a:bodyPr/>
          <a:lstStyle/>
          <a:p>
            <a:pPr marL="406400" lvl="1" indent="-292100">
              <a:defRPr/>
            </a:pPr>
            <a:r>
              <a:rPr lang="en-US" sz="3600" dirty="0" smtClean="0"/>
              <a:t>Anterior to head center</a:t>
            </a:r>
          </a:p>
          <a:p>
            <a:pPr marL="406400" lvl="1" indent="-292100">
              <a:defRPr/>
            </a:pPr>
            <a:r>
              <a:rPr lang="en-US" sz="3600" dirty="0" smtClean="0"/>
              <a:t>Anterior to keel location</a:t>
            </a:r>
          </a:p>
          <a:p>
            <a:pPr marL="406400" lvl="1" indent="-292100">
              <a:defRPr/>
            </a:pPr>
            <a:r>
              <a:rPr lang="en-US" sz="3600" dirty="0" smtClean="0"/>
              <a:t>Location dependant on </a:t>
            </a:r>
          </a:p>
          <a:p>
            <a:pPr marL="406400" lvl="1" indent="-292100">
              <a:buFontTx/>
              <a:buNone/>
              <a:defRPr/>
            </a:pPr>
            <a:r>
              <a:rPr lang="en-US" sz="3600" dirty="0" smtClean="0"/>
              <a:t>   distance from anatomic </a:t>
            </a:r>
          </a:p>
          <a:p>
            <a:pPr marL="406400" lvl="1" indent="-292100">
              <a:buFontTx/>
              <a:buNone/>
              <a:defRPr/>
            </a:pPr>
            <a:r>
              <a:rPr lang="en-US" sz="3600" dirty="0" smtClean="0"/>
              <a:t>	 neck</a:t>
            </a:r>
          </a:p>
          <a:p>
            <a:pPr marL="806450" lvl="2" indent="-292100">
              <a:defRPr/>
            </a:pPr>
            <a:r>
              <a:rPr lang="en-US" sz="2800" dirty="0" smtClean="0"/>
              <a:t>Variable retroversion distal</a:t>
            </a: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4921250" y="6488113"/>
            <a:ext cx="315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Boileau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 &amp; </a:t>
            </a: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Walch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, JSES 2002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23838"/>
            <a:ext cx="23415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Bicipital</a:t>
            </a: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Groove</a:t>
            </a:r>
          </a:p>
        </p:txBody>
      </p:sp>
      <p:pic>
        <p:nvPicPr>
          <p:cNvPr id="87046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" y="723900"/>
            <a:ext cx="8639175" cy="5759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4921250" y="6488113"/>
            <a:ext cx="315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Boileau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 &amp; </a:t>
            </a: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Walch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, JSES 2002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23838"/>
            <a:ext cx="23415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Bicipital</a:t>
            </a: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Groove</a:t>
            </a:r>
          </a:p>
        </p:txBody>
      </p:sp>
      <p:pic>
        <p:nvPicPr>
          <p:cNvPr id="89093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90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685800"/>
            <a:ext cx="6477000" cy="5795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762000"/>
            <a:ext cx="5943600" cy="1143000"/>
          </a:xfrm>
        </p:spPr>
        <p:txBody>
          <a:bodyPr/>
          <a:lstStyle/>
          <a:p>
            <a:pPr marL="406400" lvl="1" indent="-292100">
              <a:defRPr/>
            </a:pPr>
            <a:r>
              <a:rPr lang="en-US" sz="3000"/>
              <a:t>Ray-Tech Sponge in    </a:t>
            </a:r>
          </a:p>
          <a:p>
            <a:pPr marL="406400" lvl="1" indent="-292100">
              <a:buFontTx/>
              <a:buNone/>
              <a:defRPr/>
            </a:pPr>
            <a:r>
              <a:rPr lang="en-US" sz="3000"/>
              <a:t>    Metaphysis &amp; Trial</a:t>
            </a:r>
            <a:endParaRPr lang="en-US" sz="1700" i="1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1425" y="223838"/>
            <a:ext cx="29083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Establishing Height</a:t>
            </a:r>
          </a:p>
        </p:txBody>
      </p:sp>
      <p:pic>
        <p:nvPicPr>
          <p:cNvPr id="32773" name="Picture 2" descr="contra 1"/>
          <p:cNvPicPr>
            <a:picLocks noChangeAspect="1" noChangeArrowheads="1"/>
          </p:cNvPicPr>
          <p:nvPr/>
        </p:nvPicPr>
        <p:blipFill>
          <a:blip r:embed="rId3"/>
          <a:srcRect l="5455" t="12679" r="4716"/>
          <a:stretch>
            <a:fillRect/>
          </a:stretch>
        </p:blipFill>
        <p:spPr bwMode="auto">
          <a:xfrm rot="2365994">
            <a:off x="4921250" y="2984500"/>
            <a:ext cx="2260600" cy="21796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1142" name="Picture 3" descr="pre ap 1"/>
          <p:cNvPicPr>
            <a:picLocks noChangeAspect="1" noChangeArrowheads="1"/>
          </p:cNvPicPr>
          <p:nvPr/>
        </p:nvPicPr>
        <p:blipFill>
          <a:blip r:embed="rId4"/>
          <a:srcRect l="25374" t="7719" r="7961" b="16417"/>
          <a:stretch>
            <a:fillRect/>
          </a:stretch>
        </p:blipFill>
        <p:spPr bwMode="auto">
          <a:xfrm rot="2449675">
            <a:off x="6408738" y="1123950"/>
            <a:ext cx="2155825" cy="23431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2775" name="Picture 3" descr="trial ruler"/>
          <p:cNvPicPr>
            <a:picLocks noChangeAspect="1" noChangeArrowheads="1"/>
          </p:cNvPicPr>
          <p:nvPr/>
        </p:nvPicPr>
        <p:blipFill>
          <a:blip r:embed="rId5"/>
          <a:srcRect l="13924" r="20122"/>
          <a:stretch>
            <a:fillRect/>
          </a:stretch>
        </p:blipFill>
        <p:spPr bwMode="auto">
          <a:xfrm rot="2054430">
            <a:off x="6751638" y="3028950"/>
            <a:ext cx="1903412" cy="19970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1144" name="Picture 6" descr="WOSM_Logo"/>
          <p:cNvPicPr>
            <a:picLocks noChangeAspect="1" noChangeArrowheads="1"/>
          </p:cNvPicPr>
          <p:nvPr/>
        </p:nvPicPr>
        <p:blipFill>
          <a:blip r:embed="rId6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152400" y="1828800"/>
            <a:ext cx="5943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Contralateral</a:t>
            </a: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Radiograph </a:t>
            </a: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&amp; </a:t>
            </a:r>
            <a:r>
              <a:rPr lang="en-US" sz="3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Intraoperative</a:t>
            </a: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Ruler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152400" y="2819400"/>
            <a:ext cx="59436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Long Head Biceps Tension</a:t>
            </a: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Pectoralis</a:t>
            </a: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Major Tendon</a:t>
            </a:r>
          </a:p>
          <a:p>
            <a:pPr marL="806450" lvl="2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  <a:defRPr/>
            </a:pPr>
            <a:r>
              <a:rPr lang="en-US" sz="19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5.6 cm +/- 5mm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4191000"/>
            <a:ext cx="59436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Fracture Jig</a:t>
            </a:r>
          </a:p>
          <a:p>
            <a:pPr marL="806450" lvl="2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  <a:defRPr/>
            </a:pPr>
            <a:r>
              <a:rPr lang="en-US" sz="1700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Tornier</a:t>
            </a:r>
            <a:endParaRPr lang="en-US" sz="1700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406400" lvl="1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Intramedullary</a:t>
            </a:r>
            <a:r>
              <a:rPr lang="en-US" sz="3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Sleeve</a:t>
            </a:r>
          </a:p>
          <a:p>
            <a:pPr marL="806450" lvl="2" indent="-2921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  <a:defRPr/>
            </a:pPr>
            <a:r>
              <a:rPr lang="en-US" sz="17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Biomet, Zimmer</a:t>
            </a:r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/>
          <a:srcRect l="4762"/>
          <a:stretch>
            <a:fillRect/>
          </a:stretch>
        </p:blipFill>
        <p:spPr bwMode="auto">
          <a:xfrm>
            <a:off x="5029200" y="1143000"/>
            <a:ext cx="4038600" cy="3048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Rectangle 1036"/>
          <p:cNvSpPr>
            <a:spLocks noChangeArrowheads="1"/>
          </p:cNvSpPr>
          <p:nvPr/>
        </p:nvSpPr>
        <p:spPr bwMode="auto">
          <a:xfrm>
            <a:off x="3200400" y="5983288"/>
            <a:ext cx="480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CC99FF"/>
                </a:solidFill>
                <a:latin typeface="+mj-lt"/>
              </a:rPr>
              <a:t>Gerber, AAOS 2004</a:t>
            </a:r>
          </a:p>
          <a:p>
            <a:pPr>
              <a:defRPr/>
            </a:pPr>
            <a:r>
              <a:rPr lang="en-US" sz="1800" i="1" dirty="0" err="1">
                <a:solidFill>
                  <a:srgbClr val="CC99FF"/>
                </a:solidFill>
                <a:latin typeface="+mj-lt"/>
              </a:rPr>
              <a:t>Murachovsky</a:t>
            </a:r>
            <a:r>
              <a:rPr lang="en-US" sz="1800" i="1" dirty="0">
                <a:solidFill>
                  <a:srgbClr val="CC99FF"/>
                </a:solidFill>
                <a:latin typeface="+mj-lt"/>
              </a:rPr>
              <a:t> &amp; Warner, JSES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39800"/>
            <a:ext cx="4191000" cy="558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1425" y="223838"/>
            <a:ext cx="29083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Establishing Height</a:t>
            </a:r>
          </a:p>
        </p:txBody>
      </p:sp>
      <p:sp>
        <p:nvSpPr>
          <p:cNvPr id="9" name="Arc 8"/>
          <p:cNvSpPr/>
          <p:nvPr/>
        </p:nvSpPr>
        <p:spPr bwMode="auto">
          <a:xfrm rot="434813">
            <a:off x="1461066" y="2433108"/>
            <a:ext cx="2861720" cy="2807810"/>
          </a:xfrm>
          <a:prstGeom prst="arc">
            <a:avLst>
              <a:gd name="adj1" fmla="val 15577512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1" name="Straight Connector 10"/>
          <p:cNvCxnSpPr>
            <a:endCxn id="9" idx="2"/>
          </p:cNvCxnSpPr>
          <p:nvPr/>
        </p:nvCxnSpPr>
        <p:spPr bwMode="auto">
          <a:xfrm>
            <a:off x="2819400" y="2438400"/>
            <a:ext cx="1491956" cy="157910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205384" y="2634445"/>
            <a:ext cx="215718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i="1" dirty="0" smtClean="0">
                <a:latin typeface="Arial"/>
                <a:cs typeface="Arial"/>
              </a:rPr>
              <a:t>Quick</a:t>
            </a:r>
          </a:p>
          <a:p>
            <a:pPr algn="ctr"/>
            <a:r>
              <a:rPr lang="en-US" sz="5000" i="1" dirty="0" err="1" smtClean="0">
                <a:latin typeface="Arial"/>
                <a:cs typeface="Arial"/>
              </a:rPr>
              <a:t>Fluoro</a:t>
            </a:r>
            <a:endParaRPr lang="en-US" sz="5000" i="1" dirty="0" smtClean="0">
              <a:latin typeface="Arial"/>
              <a:cs typeface="Arial"/>
            </a:endParaRPr>
          </a:p>
          <a:p>
            <a:pPr algn="ctr"/>
            <a:r>
              <a:rPr lang="en-US" sz="5000" i="1" dirty="0" smtClean="0">
                <a:latin typeface="Arial"/>
                <a:cs typeface="Arial"/>
              </a:rPr>
              <a:t>Shot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305800" cy="6397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3600" dirty="0" smtClean="0">
                <a:ea typeface="+mn-ea"/>
                <a:cs typeface="+mn-cs"/>
              </a:rPr>
              <a:t>Prosthetic Height  &amp; </a:t>
            </a:r>
            <a:r>
              <a:rPr lang="en-US" sz="3600" dirty="0" err="1" smtClean="0">
                <a:ea typeface="+mn-ea"/>
                <a:cs typeface="+mn-cs"/>
              </a:rPr>
              <a:t>Tuberosity</a:t>
            </a:r>
            <a:r>
              <a:rPr lang="en-US" sz="3600" dirty="0" smtClean="0">
                <a:ea typeface="+mn-ea"/>
                <a:cs typeface="+mn-cs"/>
              </a:rPr>
              <a:t> Position</a:t>
            </a:r>
          </a:p>
        </p:txBody>
      </p:sp>
      <p:pic>
        <p:nvPicPr>
          <p:cNvPr id="96259" name="Picture 4" descr="head ht"/>
          <p:cNvPicPr>
            <a:picLocks noChangeAspect="1" noChangeArrowheads="1"/>
          </p:cNvPicPr>
          <p:nvPr/>
        </p:nvPicPr>
        <p:blipFill>
          <a:blip r:embed="rId3"/>
          <a:srcRect l="6287" t="6154" r="10410" b="24615"/>
          <a:stretch>
            <a:fillRect/>
          </a:stretch>
        </p:blipFill>
        <p:spPr bwMode="auto">
          <a:xfrm>
            <a:off x="76200" y="1751013"/>
            <a:ext cx="3200400" cy="33829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9988" y="376238"/>
            <a:ext cx="27813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Position</a:t>
            </a:r>
          </a:p>
        </p:txBody>
      </p:sp>
      <p:pic>
        <p:nvPicPr>
          <p:cNvPr id="96262" name="Picture 2"/>
          <p:cNvPicPr>
            <a:picLocks noChangeAspect="1" noChangeArrowheads="1"/>
          </p:cNvPicPr>
          <p:nvPr/>
        </p:nvPicPr>
        <p:blipFill>
          <a:blip r:embed="rId4">
            <a:lum bright="-14000" contrast="2000"/>
          </a:blip>
          <a:srcRect r="29201"/>
          <a:stretch>
            <a:fillRect/>
          </a:stretch>
        </p:blipFill>
        <p:spPr bwMode="auto">
          <a:xfrm>
            <a:off x="3429000" y="1752600"/>
            <a:ext cx="1600200" cy="34305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3962400"/>
            <a:ext cx="812800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96264" name="Picture 6" descr="WOSM_Logo"/>
          <p:cNvPicPr>
            <a:picLocks noChangeAspect="1" noChangeArrowheads="1"/>
          </p:cNvPicPr>
          <p:nvPr/>
        </p:nvPicPr>
        <p:blipFill>
          <a:blip r:embed="rId5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05400" y="1524000"/>
            <a:ext cx="3836988" cy="1262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Challenging: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Landmarks compromised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Anatomic variability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2743200"/>
            <a:ext cx="2928938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Critical for: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Stability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Motion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Healing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0" y="2514600"/>
            <a:ext cx="3962400" cy="100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00" dirty="0" err="1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Iannotti</a:t>
            </a:r>
            <a:r>
              <a:rPr lang="en-US" sz="2700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et al. JBJS 1992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8 mm +/- 3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1600" y="4038600"/>
            <a:ext cx="4000500" cy="1416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Robertson &amp; Yamaguchi </a:t>
            </a:r>
          </a:p>
          <a:p>
            <a:pPr>
              <a:defRPr/>
            </a:pPr>
            <a:r>
              <a:rPr lang="en-US" sz="2700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 al. JBJS 2002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6 mm +/- 2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Height  Relative to  Humeral Head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Considerations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9988" y="376238"/>
            <a:ext cx="27813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Position</a:t>
            </a:r>
          </a:p>
        </p:txBody>
      </p:sp>
      <p:pic>
        <p:nvPicPr>
          <p:cNvPr id="98309" name="Picture 2"/>
          <p:cNvPicPr>
            <a:picLocks noChangeAspect="1" noChangeArrowheads="1"/>
          </p:cNvPicPr>
          <p:nvPr/>
        </p:nvPicPr>
        <p:blipFill>
          <a:blip r:embed="rId3">
            <a:lum bright="-14000" contrast="2000"/>
          </a:blip>
          <a:srcRect t="3934" r="29201"/>
          <a:stretch>
            <a:fillRect/>
          </a:stretch>
        </p:blipFill>
        <p:spPr bwMode="auto">
          <a:xfrm>
            <a:off x="2667000" y="1752600"/>
            <a:ext cx="1806575" cy="37226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8310" name="Picture 6" descr="WOSM_Logo"/>
          <p:cNvPicPr>
            <a:picLocks noChangeAspect="1" noChangeArrowheads="1"/>
          </p:cNvPicPr>
          <p:nvPr/>
        </p:nvPicPr>
        <p:blipFill>
          <a:blip r:embed="rId4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5"/>
          <a:srcRect t="1849" r="26234"/>
          <a:stretch>
            <a:fillRect/>
          </a:stretch>
        </p:blipFill>
        <p:spPr bwMode="auto">
          <a:xfrm>
            <a:off x="4953000" y="1752600"/>
            <a:ext cx="1781175" cy="3733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8312" name="Picture 2"/>
          <p:cNvPicPr>
            <a:picLocks noChangeAspect="1" noChangeArrowheads="1"/>
          </p:cNvPicPr>
          <p:nvPr/>
        </p:nvPicPr>
        <p:blipFill>
          <a:blip r:embed="rId6"/>
          <a:srcRect t="3712" r="6381" b="9048"/>
          <a:stretch>
            <a:fillRect/>
          </a:stretch>
        </p:blipFill>
        <p:spPr bwMode="auto">
          <a:xfrm>
            <a:off x="76200" y="1752600"/>
            <a:ext cx="2438400" cy="36972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6" descr="C:\Documents and Settings\Administrator\Desktop\Hemi for Fx"/>
          <p:cNvPicPr>
            <a:picLocks noChangeAspect="1" noChangeArrowheads="1"/>
          </p:cNvPicPr>
          <p:nvPr/>
        </p:nvPicPr>
        <p:blipFill>
          <a:blip r:embed="rId7"/>
          <a:srcRect l="5882" r="53300"/>
          <a:stretch>
            <a:fillRect/>
          </a:stretch>
        </p:blipFill>
        <p:spPr bwMode="auto">
          <a:xfrm>
            <a:off x="6858000" y="1752600"/>
            <a:ext cx="2032000" cy="3733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4648200" y="1752600"/>
            <a:ext cx="76200" cy="48768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5446713"/>
            <a:ext cx="3478213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Avoid over-reduction</a:t>
            </a:r>
          </a:p>
          <a:p>
            <a:pPr>
              <a:defRPr/>
            </a:pPr>
            <a:r>
              <a:rPr lang="en-US" sz="2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greater </a:t>
            </a:r>
            <a:r>
              <a:rPr lang="en-US" sz="28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endParaRPr lang="en-US" sz="28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921250" y="6488113"/>
            <a:ext cx="2338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CC99FF"/>
                </a:solidFill>
                <a:latin typeface="+mj-lt"/>
              </a:rPr>
              <a:t>Huffman, JSES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AP 4part arthroplasty"/>
          <p:cNvPicPr>
            <a:picLocks noChangeAspect="1" noChangeArrowheads="1"/>
          </p:cNvPicPr>
          <p:nvPr/>
        </p:nvPicPr>
        <p:blipFill>
          <a:blip r:embed="rId3"/>
          <a:srcRect l="9895" t="9843"/>
          <a:stretch>
            <a:fillRect/>
          </a:stretch>
        </p:blipFill>
        <p:spPr bwMode="auto">
          <a:xfrm>
            <a:off x="2057400" y="912813"/>
            <a:ext cx="1943100" cy="2592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1379" name="Picture 6" descr="ap opposite nl side"/>
          <p:cNvPicPr>
            <a:picLocks noChangeAspect="1" noChangeArrowheads="1"/>
          </p:cNvPicPr>
          <p:nvPr/>
        </p:nvPicPr>
        <p:blipFill>
          <a:blip r:embed="rId4"/>
          <a:srcRect l="21875" t="22656" r="20000" b="19687"/>
          <a:stretch>
            <a:fillRect/>
          </a:stretch>
        </p:blipFill>
        <p:spPr bwMode="auto">
          <a:xfrm>
            <a:off x="76200" y="914400"/>
            <a:ext cx="1958975" cy="2590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1380" name="Line 8"/>
          <p:cNvSpPr>
            <a:spLocks noChangeShapeType="1"/>
          </p:cNvSpPr>
          <p:nvPr/>
        </p:nvSpPr>
        <p:spPr bwMode="auto">
          <a:xfrm flipH="1" flipV="1">
            <a:off x="76200" y="2362200"/>
            <a:ext cx="3962400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1" name="Line 9"/>
          <p:cNvSpPr>
            <a:spLocks noChangeShapeType="1"/>
          </p:cNvSpPr>
          <p:nvPr/>
        </p:nvSpPr>
        <p:spPr bwMode="auto">
          <a:xfrm flipH="1">
            <a:off x="914400" y="1447800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5240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Technical Summary</a:t>
            </a:r>
          </a:p>
        </p:txBody>
      </p:sp>
      <p:pic>
        <p:nvPicPr>
          <p:cNvPr id="101383" name="Picture 6" descr="WOSM_Logo"/>
          <p:cNvPicPr>
            <a:picLocks noChangeAspect="1" noChangeArrowheads="1"/>
          </p:cNvPicPr>
          <p:nvPr/>
        </p:nvPicPr>
        <p:blipFill>
          <a:blip r:embed="rId5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0188" y="376238"/>
            <a:ext cx="11953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Review</a:t>
            </a:r>
          </a:p>
        </p:txBody>
      </p:sp>
      <p:cxnSp>
        <p:nvCxnSpPr>
          <p:cNvPr id="101385" name="Straight Connector 15"/>
          <p:cNvCxnSpPr>
            <a:cxnSpLocks noChangeShapeType="1"/>
          </p:cNvCxnSpPr>
          <p:nvPr/>
        </p:nvCxnSpPr>
        <p:spPr bwMode="auto">
          <a:xfrm rot="10800000">
            <a:off x="685800" y="1219200"/>
            <a:ext cx="3124200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810000" y="838200"/>
            <a:ext cx="5943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96875" lvl="1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Assess calcar</a:t>
            </a: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10000" y="1371600"/>
            <a:ext cx="5943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96875" lvl="1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7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Re-establish height</a:t>
            </a: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10000" y="1905000"/>
            <a:ext cx="59436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96875" lvl="1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7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Avoid excessive retroversion</a:t>
            </a:r>
          </a:p>
          <a:p>
            <a:pPr marL="854075" lvl="2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Caution with </a:t>
            </a:r>
            <a:r>
              <a:rPr lang="en-US" sz="2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bicipital</a:t>
            </a: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groove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810000" y="2743200"/>
            <a:ext cx="5943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96875" lvl="1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7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Restore head thickness/height</a:t>
            </a:r>
          </a:p>
          <a:p>
            <a:pPr marL="854075" lvl="3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Template from native head</a:t>
            </a:r>
          </a:p>
          <a:p>
            <a:pPr marL="854075" lvl="3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Avoid over-stuffing for stability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810000" y="3962400"/>
            <a:ext cx="5943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96875" lvl="1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7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Secure </a:t>
            </a:r>
            <a:r>
              <a:rPr lang="en-US" sz="27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tuberosity</a:t>
            </a:r>
            <a:r>
              <a:rPr lang="en-US" sz="27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fixation</a:t>
            </a:r>
          </a:p>
          <a:p>
            <a:pPr marL="854075" lvl="3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Appropriate </a:t>
            </a:r>
            <a:r>
              <a:rPr lang="en-US" sz="2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tuberosity</a:t>
            </a: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position</a:t>
            </a:r>
            <a:r>
              <a:rPr lang="en-US" sz="17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(6-8mm)</a:t>
            </a:r>
          </a:p>
          <a:p>
            <a:pPr marL="854075" lvl="3" indent="-223838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Avoid over-reduction of </a:t>
            </a:r>
            <a:r>
              <a:rPr lang="en-US" sz="2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tuberosities</a:t>
            </a:r>
            <a:endParaRPr lang="en-U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Rehab Considerations</a:t>
            </a: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0"/>
            <a:ext cx="3048000" cy="3276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80163" y="223838"/>
            <a:ext cx="27638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Fixation</a:t>
            </a:r>
          </a:p>
        </p:txBody>
      </p:sp>
      <p:pic>
        <p:nvPicPr>
          <p:cNvPr id="111621" name="Picture 6" descr="WOSM_Logo"/>
          <p:cNvPicPr>
            <a:picLocks noChangeAspect="1" noChangeArrowheads="1"/>
          </p:cNvPicPr>
          <p:nvPr/>
        </p:nvPicPr>
        <p:blipFill>
          <a:blip r:embed="rId4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76600" y="685800"/>
            <a:ext cx="37750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Primary Concern:</a:t>
            </a:r>
          </a:p>
        </p:txBody>
      </p:sp>
      <p:sp>
        <p:nvSpPr>
          <p:cNvPr id="14" name="Bent Arrow 13"/>
          <p:cNvSpPr/>
          <p:nvPr/>
        </p:nvSpPr>
        <p:spPr bwMode="auto">
          <a:xfrm flipV="1">
            <a:off x="3581400" y="1295400"/>
            <a:ext cx="914400" cy="685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447800"/>
            <a:ext cx="40147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Healing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6600" y="2133600"/>
            <a:ext cx="5392738" cy="600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Would like to avoid stiffness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0400" y="3127375"/>
            <a:ext cx="5480050" cy="1292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Passive Supine Forward Elevation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Passive ER to 20-30 degrees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Avoid IR for 2-3 months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2590800"/>
            <a:ext cx="5859463" cy="600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3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Current Protocol for 1</a:t>
            </a:r>
            <a:r>
              <a:rPr lang="en-US" sz="3300" u="sng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</a:t>
            </a:r>
            <a:r>
              <a:rPr lang="en-US" sz="33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6 Wks</a:t>
            </a:r>
            <a:r>
              <a:rPr lang="en-US" sz="3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88" y="4427538"/>
            <a:ext cx="9117012" cy="8302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300">
                <a:solidFill>
                  <a:srgbClr val="79FF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Agorastides, et al. – JSES, 2006:  </a:t>
            </a:r>
            <a:r>
              <a:rPr lang="en-US">
                <a:solidFill>
                  <a:srgbClr val="79FF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Early versus late mobilization after hemiarthroplasty for proximal humeral fractures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76200" y="5181600"/>
            <a:ext cx="8610600" cy="143192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1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Randomized controlled trial comparing 2- vs. 6-week mobilization after</a:t>
            </a:r>
          </a:p>
          <a:p>
            <a:pPr>
              <a:defRPr/>
            </a:pPr>
            <a:r>
              <a:rPr lang="en-US" sz="21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shoulder hemiarthroplasty for acute 3- &amp; 4-part fractures</a:t>
            </a:r>
          </a:p>
          <a:p>
            <a:pPr>
              <a:defRPr/>
            </a:pPr>
            <a:endParaRPr lang="en-US" sz="3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endParaRPr lang="en-US" sz="3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9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900">
                <a:latin typeface="Arial" charset="0"/>
              </a:rPr>
              <a:t>Decreased incidence of tuberosity migration in group undergoing</a:t>
            </a:r>
          </a:p>
          <a:p>
            <a:pPr>
              <a:defRPr/>
            </a:pPr>
            <a:r>
              <a:rPr lang="en-US" sz="1900">
                <a:latin typeface="Arial" charset="0"/>
              </a:rPr>
              <a:t>   late mobilization (not statistically significant)</a:t>
            </a:r>
            <a:endParaRPr lang="en-US" sz="19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685800"/>
            <a:ext cx="3719512" cy="2987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Complications</a:t>
            </a:r>
          </a:p>
        </p:txBody>
      </p:sp>
      <p:pic>
        <p:nvPicPr>
          <p:cNvPr id="113668" name="Picture 7"/>
          <p:cNvPicPr>
            <a:picLocks noChangeAspect="1" noChangeArrowheads="1"/>
          </p:cNvPicPr>
          <p:nvPr/>
        </p:nvPicPr>
        <p:blipFill>
          <a:blip r:embed="rId4"/>
          <a:srcRect l="17188"/>
          <a:stretch>
            <a:fillRect/>
          </a:stretch>
        </p:blipFill>
        <p:spPr bwMode="auto">
          <a:xfrm>
            <a:off x="152400" y="728663"/>
            <a:ext cx="4876800" cy="29289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3606800"/>
            <a:ext cx="4352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Anterosuperior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Escape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140200"/>
            <a:ext cx="17335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673600"/>
            <a:ext cx="59753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Migration / Nonunion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5816600"/>
            <a:ext cx="31003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Glenoid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Erosion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207000"/>
            <a:ext cx="57419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Nerve Injury /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Pseudoparalysis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3" descr="C:\Documents and Settings\Administrator\Desktop\fx dislocation w. ax n inj postop w. hemi &amp; subluxation from ax nerve injury.JPG"/>
          <p:cNvPicPr>
            <a:picLocks noChangeAspect="1" noChangeArrowheads="1"/>
          </p:cNvPicPr>
          <p:nvPr/>
        </p:nvPicPr>
        <p:blipFill>
          <a:blip r:embed="rId5"/>
          <a:srcRect l="21875" t="10417" r="23438"/>
          <a:stretch>
            <a:fillRect/>
          </a:stretch>
        </p:blipFill>
        <p:spPr bwMode="auto">
          <a:xfrm>
            <a:off x="6477000" y="3616325"/>
            <a:ext cx="2514600" cy="30892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" name="Picture 2" descr="C:\Documents and Settings\Administrator\Desktop\2.JPG"/>
          <p:cNvPicPr>
            <a:picLocks noChangeAspect="1" noChangeArrowheads="1"/>
          </p:cNvPicPr>
          <p:nvPr/>
        </p:nvPicPr>
        <p:blipFill>
          <a:blip r:embed="rId6"/>
          <a:srcRect l="19699" t="18867" r="33083" b="4057"/>
          <a:stretch>
            <a:fillRect/>
          </a:stretch>
        </p:blipFill>
        <p:spPr bwMode="auto">
          <a:xfrm>
            <a:off x="6477000" y="533400"/>
            <a:ext cx="2514600" cy="29860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Revisions &amp; Difficult Cases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223838"/>
            <a:ext cx="23606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Complex Cases</a:t>
            </a:r>
          </a:p>
        </p:txBody>
      </p:sp>
      <p:pic>
        <p:nvPicPr>
          <p:cNvPr id="116740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6741" name="Picture 7"/>
          <p:cNvPicPr>
            <a:picLocks noChangeAspect="1" noChangeArrowheads="1"/>
          </p:cNvPicPr>
          <p:nvPr/>
        </p:nvPicPr>
        <p:blipFill>
          <a:blip r:embed="rId4"/>
          <a:srcRect l="17513"/>
          <a:stretch>
            <a:fillRect/>
          </a:stretch>
        </p:blipFill>
        <p:spPr bwMode="auto">
          <a:xfrm>
            <a:off x="152400" y="825500"/>
            <a:ext cx="3810000" cy="2298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6742" name="Picture 3" descr="C:\Documents and Settings\Administrator\Desktop\JK Pre Hemi.JPG"/>
          <p:cNvPicPr>
            <a:picLocks noChangeAspect="1" noChangeArrowheads="1"/>
          </p:cNvPicPr>
          <p:nvPr/>
        </p:nvPicPr>
        <p:blipFill>
          <a:blip r:embed="rId5"/>
          <a:srcRect l="37241" t="3922" r="2940"/>
          <a:stretch>
            <a:fillRect/>
          </a:stretch>
        </p:blipFill>
        <p:spPr bwMode="auto">
          <a:xfrm>
            <a:off x="7086600" y="304800"/>
            <a:ext cx="1898650" cy="2286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6743" name="Picture 2" descr="C:\Documents and Settings\Administrator\Desktop\JK Pre Hemi Plating.JPG"/>
          <p:cNvPicPr>
            <a:picLocks noChangeAspect="1" noChangeArrowheads="1"/>
          </p:cNvPicPr>
          <p:nvPr/>
        </p:nvPicPr>
        <p:blipFill>
          <a:blip r:embed="rId6"/>
          <a:srcRect r="21512"/>
          <a:stretch>
            <a:fillRect/>
          </a:stretch>
        </p:blipFill>
        <p:spPr bwMode="auto">
          <a:xfrm>
            <a:off x="6519863" y="838200"/>
            <a:ext cx="2392362" cy="2286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3048000"/>
            <a:ext cx="35194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Options Include: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3581400"/>
            <a:ext cx="41227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Revision to </a:t>
            </a:r>
            <a:r>
              <a:rPr lang="en-US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Hemiarthroplasty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5029200"/>
            <a:ext cx="59721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Revision to Reverse Shoulder </a:t>
            </a:r>
            <a:r>
              <a:rPr lang="en-US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Arthroplasty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7"/>
          <a:srcRect r="4424"/>
          <a:stretch>
            <a:fillRect/>
          </a:stretch>
        </p:blipFill>
        <p:spPr bwMode="auto">
          <a:xfrm>
            <a:off x="6248400" y="3352800"/>
            <a:ext cx="1758950" cy="2895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6167438"/>
            <a:ext cx="32654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Resection </a:t>
            </a:r>
            <a:r>
              <a:rPr lang="en-US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Arthroplasty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3021" name="Picture 8" descr="\\.host\Shared Folders\JRRMAC On My Mac\Desktop\IMG_0651.JPG"/>
          <p:cNvPicPr>
            <a:picLocks noChangeAspect="1" noChangeArrowheads="1"/>
          </p:cNvPicPr>
          <p:nvPr/>
        </p:nvPicPr>
        <p:blipFill>
          <a:blip r:embed="rId8"/>
          <a:srcRect l="15570" t="11809" r="24487" b="9248"/>
          <a:stretch>
            <a:fillRect/>
          </a:stretch>
        </p:blipFill>
        <p:spPr bwMode="auto">
          <a:xfrm>
            <a:off x="6096000" y="3227388"/>
            <a:ext cx="1981200" cy="34782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1125" y="3962400"/>
            <a:ext cx="494665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High rate of complications related to 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tuberosities</a:t>
            </a: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&amp; </a:t>
            </a:r>
            <a:r>
              <a:rPr lang="en-US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healing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125" y="5410200"/>
            <a:ext cx="599916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High rate of complications related to infection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&amp; instability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213" y="4648200"/>
            <a:ext cx="4378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CC00FF"/>
                </a:solidFill>
                <a:latin typeface="+mn-lt"/>
              </a:rPr>
              <a:t>Boileau</a:t>
            </a:r>
            <a:r>
              <a:rPr lang="en-US" sz="1800" dirty="0">
                <a:solidFill>
                  <a:srgbClr val="CC00FF"/>
                </a:solidFill>
                <a:latin typeface="+mn-lt"/>
              </a:rPr>
              <a:t>, JSES 2001;  </a:t>
            </a:r>
            <a:r>
              <a:rPr lang="en-US" sz="1800" dirty="0" err="1">
                <a:solidFill>
                  <a:srgbClr val="CC00FF"/>
                </a:solidFill>
                <a:latin typeface="+mn-lt"/>
              </a:rPr>
              <a:t>Flatow</a:t>
            </a:r>
            <a:r>
              <a:rPr lang="en-US" sz="1800" dirty="0">
                <a:solidFill>
                  <a:srgbClr val="CC00FF"/>
                </a:solidFill>
                <a:latin typeface="+mn-lt"/>
              </a:rPr>
              <a:t>, JSES 2006</a:t>
            </a:r>
          </a:p>
        </p:txBody>
      </p:sp>
      <p:pic>
        <p:nvPicPr>
          <p:cNvPr id="116753" name="Picture 12" descr="C:\Documents and Settings\Administrator\Desktop\evb_MCKEE,WILLIAM JSHOULDER, AXILLARY CHEST1192554765000_4_1.jpg"/>
          <p:cNvPicPr>
            <a:picLocks noChangeAspect="1" noChangeArrowheads="1"/>
          </p:cNvPicPr>
          <p:nvPr/>
        </p:nvPicPr>
        <p:blipFill>
          <a:blip r:embed="rId9">
            <a:lum bright="-10000"/>
          </a:blip>
          <a:srcRect l="7135" t="25047" r="39456"/>
          <a:stretch>
            <a:fillRect/>
          </a:stretch>
        </p:blipFill>
        <p:spPr bwMode="auto">
          <a:xfrm>
            <a:off x="6477000" y="238125"/>
            <a:ext cx="2590800" cy="28971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6754" name="Picture 11" descr="C:\Documents and Settings\Administrator\Desktop\evb_MCKEE,WILLIAM JSHOULDER, AXILLARY CHEST1192554765000_2_1.jpg"/>
          <p:cNvPicPr>
            <a:picLocks noChangeAspect="1" noChangeArrowheads="1"/>
          </p:cNvPicPr>
          <p:nvPr/>
        </p:nvPicPr>
        <p:blipFill>
          <a:blip r:embed="rId10">
            <a:lum bright="-20000"/>
          </a:blip>
          <a:srcRect l="40504" t="18416" r="16919" b="27289"/>
          <a:stretch>
            <a:fillRect/>
          </a:stretch>
        </p:blipFill>
        <p:spPr bwMode="auto">
          <a:xfrm>
            <a:off x="4800600" y="762000"/>
            <a:ext cx="1600200" cy="2392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79376"/>
            <a:ext cx="5105399" cy="1305456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pic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0" y="1752600"/>
            <a:ext cx="8902409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latin typeface="Arial" pitchFamily="-1" charset="0"/>
                <a:ea typeface="Arial" pitchFamily="-1" charset="0"/>
                <a:cs typeface="Arial" pitchFamily="-1" charset="0"/>
              </a:rPr>
              <a:t>13% of pts had a complication requiring a major reoperation </a:t>
            </a:r>
          </a:p>
          <a:p>
            <a:r>
              <a:rPr lang="en-US" sz="1700" dirty="0">
                <a:latin typeface="Arial" pitchFamily="-1" charset="0"/>
                <a:ea typeface="Arial" pitchFamily="-1" charset="0"/>
                <a:cs typeface="Arial" pitchFamily="-1" charset="0"/>
              </a:rPr>
              <a:t>17% had a minor reoperation</a:t>
            </a:r>
          </a:p>
          <a:p>
            <a:r>
              <a:rPr lang="en-US" sz="2200" dirty="0">
                <a:latin typeface="Arial" pitchFamily="-1" charset="0"/>
                <a:ea typeface="Arial" pitchFamily="-1" charset="0"/>
                <a:cs typeface="Arial" pitchFamily="-1" charset="0"/>
              </a:rPr>
              <a:t>Conclusion: </a:t>
            </a:r>
          </a:p>
          <a:p>
            <a:r>
              <a:rPr lang="en-US" sz="2100" i="1" dirty="0">
                <a:latin typeface="Arial" pitchFamily="-1" charset="0"/>
                <a:ea typeface="Arial" pitchFamily="-1" charset="0"/>
                <a:cs typeface="Arial" pitchFamily="-1" charset="0"/>
              </a:rPr>
              <a:t>Advantage in functional outcome &amp; </a:t>
            </a:r>
            <a:r>
              <a:rPr lang="en-US" sz="2100" i="1" dirty="0" err="1">
                <a:latin typeface="Arial" pitchFamily="-1" charset="0"/>
                <a:ea typeface="Arial" pitchFamily="-1" charset="0"/>
                <a:cs typeface="Arial" pitchFamily="-1" charset="0"/>
              </a:rPr>
              <a:t>HRQoL</a:t>
            </a:r>
            <a:r>
              <a:rPr lang="en-US" sz="2100" i="1" dirty="0">
                <a:latin typeface="Arial" pitchFamily="-1" charset="0"/>
                <a:ea typeface="Arial" pitchFamily="-1" charset="0"/>
                <a:cs typeface="Arial" pitchFamily="-1" charset="0"/>
              </a:rPr>
              <a:t> in favor of locking plate vs.</a:t>
            </a:r>
            <a:endParaRPr lang="en-US" sz="2100" i="1" dirty="0" smtClean="0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sz="21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 </a:t>
            </a:r>
            <a:r>
              <a:rPr lang="en-US" sz="2100" i="1" dirty="0" err="1" smtClean="0">
                <a:latin typeface="Arial" pitchFamily="-1" charset="0"/>
                <a:ea typeface="Arial" pitchFamily="-1" charset="0"/>
                <a:cs typeface="Arial" pitchFamily="-1" charset="0"/>
              </a:rPr>
              <a:t>nonop</a:t>
            </a:r>
            <a:r>
              <a:rPr lang="en-US" sz="21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</a:t>
            </a:r>
            <a:r>
              <a:rPr lang="en-US" sz="2100" i="1" dirty="0" err="1">
                <a:latin typeface="Arial" pitchFamily="-1" charset="0"/>
                <a:ea typeface="Arial" pitchFamily="-1" charset="0"/>
                <a:cs typeface="Arial" pitchFamily="-1" charset="0"/>
              </a:rPr>
              <a:t>tx</a:t>
            </a:r>
            <a:r>
              <a:rPr lang="en-US" sz="2100" i="1" dirty="0">
                <a:latin typeface="Arial" pitchFamily="-1" charset="0"/>
                <a:ea typeface="Arial" pitchFamily="-1" charset="0"/>
                <a:cs typeface="Arial" pitchFamily="-1" charset="0"/>
              </a:rPr>
              <a:t> in elderly pts with displaced 3-part </a:t>
            </a:r>
            <a:r>
              <a:rPr lang="en-US" sz="2100" i="1" dirty="0" err="1">
                <a:latin typeface="Arial" pitchFamily="-1" charset="0"/>
                <a:ea typeface="Arial" pitchFamily="-1" charset="0"/>
                <a:cs typeface="Arial" pitchFamily="-1" charset="0"/>
              </a:rPr>
              <a:t>fxs</a:t>
            </a:r>
            <a:r>
              <a:rPr lang="en-US" sz="2100" i="1" dirty="0">
                <a:latin typeface="Arial" pitchFamily="-1" charset="0"/>
                <a:ea typeface="Arial" pitchFamily="-1" charset="0"/>
                <a:cs typeface="Arial" pitchFamily="-1" charset="0"/>
              </a:rPr>
              <a:t>, but at cost of additional </a:t>
            </a:r>
            <a:endParaRPr lang="en-US" sz="2100" i="1" dirty="0" smtClean="0">
              <a:latin typeface="Arial" pitchFamily="-1" charset="0"/>
              <a:ea typeface="Arial" pitchFamily="-1" charset="0"/>
              <a:cs typeface="Arial" pitchFamily="-1" charset="0"/>
            </a:endParaRPr>
          </a:p>
          <a:p>
            <a:r>
              <a:rPr lang="en-US" sz="2100" i="1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  surgery </a:t>
            </a:r>
            <a:r>
              <a:rPr lang="en-US" sz="2100" i="1" dirty="0">
                <a:latin typeface="Arial" pitchFamily="-1" charset="0"/>
                <a:ea typeface="Arial" pitchFamily="-1" charset="0"/>
                <a:cs typeface="Arial" pitchFamily="-1" charset="0"/>
              </a:rPr>
              <a:t>in 30% of pts.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990600"/>
            <a:ext cx="1652588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JSES, 2011</a:t>
            </a: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3175" y="1447800"/>
            <a:ext cx="9293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Prospective randomized trial of 59 pts mean age 74 yrs; mean F/U = 24 </a:t>
            </a:r>
            <a:r>
              <a:rPr lang="en-US" sz="2100" dirty="0" err="1">
                <a:solidFill>
                  <a:srgbClr val="CC99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mos</a:t>
            </a:r>
            <a:endParaRPr lang="en-US" sz="2100" dirty="0">
              <a:solidFill>
                <a:srgbClr val="CC99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0" y="3836987"/>
            <a:ext cx="51006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NO SIGNIFICANT DIFFERENCE FOR: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5257800" y="3810000"/>
            <a:ext cx="39322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CC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DASH, Constant, Pain Scores</a:t>
            </a:r>
          </a:p>
        </p:txBody>
      </p:sp>
      <p:pic>
        <p:nvPicPr>
          <p:cNvPr id="23560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972" y="4343400"/>
            <a:ext cx="7263628" cy="243522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4343400" y="6248400"/>
            <a:ext cx="38862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8" grpId="0"/>
      <p:bldP spid="23559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838200"/>
            <a:ext cx="82996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"/>
                <a:cs typeface="Arial"/>
              </a:rPr>
              <a:t>What is the role for Reverse Shoulder </a:t>
            </a:r>
            <a:r>
              <a:rPr lang="en-US" sz="6000" dirty="0" err="1" smtClean="0">
                <a:latin typeface="Arial"/>
                <a:cs typeface="Arial"/>
              </a:rPr>
              <a:t>Arthroplasty</a:t>
            </a:r>
            <a:r>
              <a:rPr lang="en-US" sz="6000" dirty="0" smtClean="0">
                <a:latin typeface="Arial"/>
                <a:cs typeface="Arial"/>
              </a:rPr>
              <a:t>?</a:t>
            </a:r>
            <a:endParaRPr lang="en-US" sz="6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7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Emerging Concepts</a:t>
            </a:r>
          </a:p>
        </p:txBody>
      </p:sp>
      <p:pic>
        <p:nvPicPr>
          <p:cNvPr id="118787" name="Picture 9"/>
          <p:cNvPicPr>
            <a:picLocks noChangeAspect="1" noChangeArrowheads="1"/>
          </p:cNvPicPr>
          <p:nvPr/>
        </p:nvPicPr>
        <p:blipFill>
          <a:blip r:embed="rId3"/>
          <a:srcRect b="70682"/>
          <a:stretch>
            <a:fillRect/>
          </a:stretch>
        </p:blipFill>
        <p:spPr bwMode="auto">
          <a:xfrm>
            <a:off x="76200" y="762000"/>
            <a:ext cx="6172200" cy="1635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8788" name="Picture 10"/>
          <p:cNvPicPr>
            <a:picLocks noChangeAspect="1" noChangeArrowheads="1"/>
          </p:cNvPicPr>
          <p:nvPr/>
        </p:nvPicPr>
        <p:blipFill>
          <a:blip r:embed="rId4"/>
          <a:srcRect l="2782"/>
          <a:stretch>
            <a:fillRect/>
          </a:stretch>
        </p:blipFill>
        <p:spPr bwMode="auto">
          <a:xfrm>
            <a:off x="6400800" y="19050"/>
            <a:ext cx="2667000" cy="1257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45238" y="1295400"/>
            <a:ext cx="21891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29 patients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5238" y="1778000"/>
            <a:ext cx="27130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Mean Age: 69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434013"/>
            <a:ext cx="8621713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Salvage-type solution to problem of failed </a:t>
            </a:r>
            <a:r>
              <a:rPr lang="en-US" sz="21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hemiarthroplasty</a:t>
            </a:r>
            <a:r>
              <a:rPr lang="en-US" sz="21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due </a:t>
            </a:r>
          </a:p>
          <a:p>
            <a:pPr>
              <a:defRPr/>
            </a:pPr>
            <a:r>
              <a:rPr lang="en-US" sz="21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</a:t>
            </a:r>
            <a:r>
              <a:rPr lang="en-US" sz="21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glenoid</a:t>
            </a:r>
            <a:r>
              <a:rPr lang="en-US" sz="21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arthritis &amp; rotator cuff deficiency following </a:t>
            </a:r>
            <a:r>
              <a:rPr lang="en-US" sz="21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tuberosity</a:t>
            </a:r>
            <a:r>
              <a:rPr lang="en-US" sz="21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failure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438400"/>
            <a:ext cx="10134600" cy="170815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Improvements in:	Avg  ASES score (22.3 preop to 52.1; p &lt; 0.001)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Avg  ASES pain score (12.2 to 34.4; p &lt; 0.001)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Avg  ASES function score (10.1 to 17.7; p = 0.058)</a:t>
            </a:r>
          </a:p>
          <a:p>
            <a:pPr>
              <a:defRPr/>
            </a:pPr>
            <a:endParaRPr lang="en-US" sz="5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Forward flexion (38.1° to 72.7°; p &lt; 0.001)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Abduction improved (34.1° to 70.4°; p &lt; 0.001)</a:t>
            </a:r>
          </a:p>
        </p:txBody>
      </p:sp>
      <p:pic>
        <p:nvPicPr>
          <p:cNvPr id="11879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6154738"/>
            <a:ext cx="1371600" cy="627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" y="4071938"/>
            <a:ext cx="8610600" cy="1338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Overall complication rate was 28%</a:t>
            </a:r>
          </a:p>
          <a:p>
            <a:pPr>
              <a:defRPr/>
            </a:pPr>
            <a:endParaRPr lang="en-US" sz="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79% patients rated outcome as excellent/good/satisfactory</a:t>
            </a:r>
          </a:p>
          <a:p>
            <a:pPr>
              <a:defRPr/>
            </a:pPr>
            <a:endParaRPr lang="en-US" sz="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21% - dissatisfied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248400" y="6400800"/>
            <a:ext cx="1419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smtClean="0">
                <a:solidFill>
                  <a:srgbClr val="CC99FF"/>
                </a:solidFill>
                <a:latin typeface="+mj-lt"/>
              </a:rPr>
              <a:t>JBJS, 2007</a:t>
            </a:r>
            <a:endParaRPr lang="en-US" sz="1800" i="1" dirty="0">
              <a:solidFill>
                <a:srgbClr val="CC99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/>
          <a:srcRect b="15588"/>
          <a:stretch>
            <a:fillRect/>
          </a:stretch>
        </p:blipFill>
        <p:spPr bwMode="auto">
          <a:xfrm>
            <a:off x="76200" y="76200"/>
            <a:ext cx="6172200" cy="13652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1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0"/>
            <a:ext cx="6172200" cy="27622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1" y="1981200"/>
            <a:ext cx="67817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CC00FF"/>
                </a:solidFill>
                <a:latin typeface="Arial"/>
                <a:cs typeface="Arial"/>
              </a:rPr>
              <a:t>Level IV Retrospective Review of 40 </a:t>
            </a:r>
            <a:r>
              <a:rPr lang="en-US" sz="1600" i="1" dirty="0" err="1">
                <a:solidFill>
                  <a:srgbClr val="CC00FF"/>
                </a:solidFill>
                <a:latin typeface="Arial"/>
                <a:cs typeface="Arial"/>
              </a:rPr>
              <a:t>pts</a:t>
            </a:r>
            <a:r>
              <a:rPr lang="en-US" sz="1600" i="1" dirty="0">
                <a:solidFill>
                  <a:srgbClr val="CC00FF"/>
                </a:solidFill>
                <a:latin typeface="Arial"/>
                <a:cs typeface="Arial"/>
              </a:rPr>
              <a:t> displaced 3 &amp; 4-pt fractures treated with </a:t>
            </a:r>
            <a:r>
              <a:rPr lang="en-US" sz="1600" i="1" dirty="0" err="1">
                <a:solidFill>
                  <a:srgbClr val="CC00FF"/>
                </a:solidFill>
                <a:latin typeface="Arial"/>
                <a:cs typeface="Arial"/>
              </a:rPr>
              <a:t>arthroplasty</a:t>
            </a:r>
            <a:r>
              <a:rPr lang="en-US" sz="1600" i="1" dirty="0">
                <a:solidFill>
                  <a:srgbClr val="CC00FF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CC00FF"/>
                </a:solidFill>
                <a:latin typeface="Arial"/>
                <a:cs typeface="Arial"/>
              </a:rPr>
              <a:t>1996 - 2004. </a:t>
            </a:r>
          </a:p>
          <a:p>
            <a:r>
              <a:rPr lang="en-US" sz="1200" dirty="0">
                <a:latin typeface="Arial"/>
                <a:cs typeface="Arial"/>
              </a:rPr>
              <a:t>21 – </a:t>
            </a:r>
            <a:r>
              <a:rPr lang="en-US" sz="1200" dirty="0" err="1">
                <a:latin typeface="Arial"/>
                <a:cs typeface="Arial"/>
              </a:rPr>
              <a:t>hemiarthroplasty</a:t>
            </a:r>
            <a:r>
              <a:rPr lang="en-US" sz="1200" dirty="0">
                <a:latin typeface="Arial"/>
                <a:cs typeface="Arial"/>
              </a:rPr>
              <a:t> 	19 - reverse </a:t>
            </a:r>
            <a:r>
              <a:rPr lang="en-US" sz="1200" dirty="0" smtClean="0">
                <a:latin typeface="Arial"/>
                <a:cs typeface="Arial"/>
              </a:rPr>
              <a:t>prosthesis          Mean ~14 month Follow-Up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228600" y="5486400"/>
            <a:ext cx="88826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Inferior rotation &amp; concerns for notching &amp; </a:t>
            </a:r>
            <a:r>
              <a:rPr lang="en-US" i="1" dirty="0" smtClean="0">
                <a:latin typeface="Arial"/>
                <a:cs typeface="Arial"/>
              </a:rPr>
              <a:t>durability w/ Reverse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6" name="Picture 5" descr="HOGAN_HELEN_SHOULDER_07122011_0001.jpg"/>
          <p:cNvPicPr>
            <a:picLocks noChangeAspect="1"/>
          </p:cNvPicPr>
          <p:nvPr/>
        </p:nvPicPr>
        <p:blipFill>
          <a:blip r:embed="rId4">
            <a:lum bright="-22000" contrast="-19000"/>
          </a:blip>
          <a:srcRect l="19327" t="6042" r="36000" b="12847"/>
          <a:stretch>
            <a:fillRect/>
          </a:stretch>
        </p:blipFill>
        <p:spPr>
          <a:xfrm>
            <a:off x="6824683" y="76200"/>
            <a:ext cx="2273279" cy="3429000"/>
          </a:xfrm>
          <a:prstGeom prst="rect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1" y="2514600"/>
            <a:ext cx="6781799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900" i="1" dirty="0">
              <a:latin typeface="Arial"/>
              <a:cs typeface="Arial"/>
            </a:endParaRPr>
          </a:p>
          <a:p>
            <a:r>
              <a:rPr lang="en-US" sz="1900" dirty="0" smtClean="0">
                <a:latin typeface="Arial"/>
                <a:cs typeface="Arial"/>
              </a:rPr>
              <a:t>Reverse </a:t>
            </a:r>
            <a:r>
              <a:rPr lang="en-US" sz="1900" dirty="0">
                <a:latin typeface="Arial"/>
                <a:cs typeface="Arial"/>
              </a:rPr>
              <a:t>prosthesis group showed better </a:t>
            </a:r>
            <a:r>
              <a:rPr lang="en-US" sz="1900" dirty="0" smtClean="0">
                <a:latin typeface="Arial"/>
                <a:cs typeface="Arial"/>
              </a:rPr>
              <a:t>results:</a:t>
            </a:r>
          </a:p>
          <a:p>
            <a:pPr marL="171450" indent="-171450">
              <a:buFontTx/>
              <a:buChar char="-"/>
            </a:pPr>
            <a:r>
              <a:rPr lang="en-US" sz="1900" dirty="0" smtClean="0">
                <a:latin typeface="Arial"/>
                <a:cs typeface="Arial"/>
              </a:rPr>
              <a:t>Abduction </a:t>
            </a:r>
            <a:r>
              <a:rPr lang="en-US" sz="1900" dirty="0">
                <a:latin typeface="Arial"/>
                <a:cs typeface="Arial"/>
              </a:rPr>
              <a:t>(mean = 91◦ versus 60◦</a:t>
            </a:r>
            <a:r>
              <a:rPr lang="en-US" sz="1900" dirty="0" smtClean="0">
                <a:latin typeface="Arial"/>
                <a:cs typeface="Arial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en-US" sz="1900" dirty="0" smtClean="0">
                <a:latin typeface="Arial"/>
                <a:cs typeface="Arial"/>
              </a:rPr>
              <a:t>Forward elevation </a:t>
            </a:r>
            <a:r>
              <a:rPr lang="en-US" sz="1900" dirty="0">
                <a:latin typeface="Arial"/>
                <a:cs typeface="Arial"/>
              </a:rPr>
              <a:t>(mean = 97.5◦ versus 53.5◦) </a:t>
            </a:r>
            <a:endParaRPr lang="en-US" sz="1900" dirty="0" smtClean="0">
              <a:latin typeface="Arial"/>
              <a:cs typeface="Arial"/>
            </a:endParaRPr>
          </a:p>
          <a:p>
            <a:pPr marL="171450" indent="-171450">
              <a:buFontTx/>
              <a:buChar char="-"/>
            </a:pPr>
            <a:r>
              <a:rPr lang="en-US" sz="1900" dirty="0" smtClean="0">
                <a:latin typeface="Arial"/>
                <a:cs typeface="Arial"/>
              </a:rPr>
              <a:t>Constant </a:t>
            </a:r>
            <a:r>
              <a:rPr lang="en-US" sz="1900" dirty="0">
                <a:latin typeface="Arial"/>
                <a:cs typeface="Arial"/>
              </a:rPr>
              <a:t>score (mean = 53 versus 39</a:t>
            </a:r>
            <a:r>
              <a:rPr lang="en-US" sz="1900" dirty="0" smtClean="0">
                <a:latin typeface="Arial"/>
                <a:cs typeface="Arial"/>
              </a:rPr>
              <a:t>)</a:t>
            </a:r>
            <a:endParaRPr lang="en-US" sz="19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" y="3962400"/>
            <a:ext cx="67817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900" dirty="0">
              <a:latin typeface="Arial"/>
              <a:cs typeface="Arial"/>
            </a:endParaRPr>
          </a:p>
          <a:p>
            <a:r>
              <a:rPr lang="en-US" sz="1900" dirty="0">
                <a:latin typeface="Arial"/>
                <a:cs typeface="Arial"/>
              </a:rPr>
              <a:t>Rotation was better in the </a:t>
            </a:r>
            <a:r>
              <a:rPr lang="en-US" sz="1900" dirty="0" err="1">
                <a:latin typeface="Arial"/>
                <a:cs typeface="Arial"/>
              </a:rPr>
              <a:t>hemiarthroplasty</a:t>
            </a:r>
            <a:r>
              <a:rPr lang="en-US" sz="1900" dirty="0">
                <a:latin typeface="Arial"/>
                <a:cs typeface="Arial"/>
              </a:rPr>
              <a:t> group </a:t>
            </a:r>
            <a:r>
              <a:rPr lang="en-US" sz="1900" dirty="0" smtClean="0">
                <a:latin typeface="Arial"/>
                <a:cs typeface="Arial"/>
              </a:rPr>
              <a:t>(minor)</a:t>
            </a:r>
            <a:endParaRPr lang="en-US" sz="19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DASH scores were identical in both groups. 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74146" y="6167735"/>
            <a:ext cx="8012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~15 Tuberosity malposition or failure w/ </a:t>
            </a:r>
            <a:r>
              <a:rPr lang="en-US" i="1" dirty="0" err="1" smtClean="0">
                <a:latin typeface="Arial"/>
                <a:cs typeface="Arial"/>
              </a:rPr>
              <a:t>Hemiarthroplasty</a:t>
            </a:r>
            <a:endParaRPr lang="en-US" i="1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7" r="862"/>
          <a:stretch/>
        </p:blipFill>
        <p:spPr>
          <a:xfrm>
            <a:off x="76201" y="76200"/>
            <a:ext cx="6556774" cy="1905000"/>
          </a:xfr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" y="2057400"/>
            <a:ext cx="89495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CC00FF"/>
                </a:solidFill>
                <a:latin typeface="Arial"/>
                <a:cs typeface="Arial"/>
              </a:rPr>
              <a:t>Level III, Retrospective Case-Control </a:t>
            </a:r>
            <a:r>
              <a:rPr lang="en-US" sz="1900" dirty="0" smtClean="0">
                <a:solidFill>
                  <a:srgbClr val="CC00FF"/>
                </a:solidFill>
                <a:latin typeface="Arial"/>
                <a:cs typeface="Arial"/>
              </a:rPr>
              <a:t>Study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41 patients, with a mean age at trauma of 76.9 </a:t>
            </a:r>
            <a:r>
              <a:rPr lang="en-US" dirty="0" err="1" smtClean="0">
                <a:latin typeface="Arial"/>
                <a:cs typeface="Arial"/>
              </a:rPr>
              <a:t>yrs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Mean </a:t>
            </a:r>
            <a:r>
              <a:rPr lang="en-US" dirty="0" err="1" smtClean="0">
                <a:latin typeface="Arial"/>
                <a:cs typeface="Arial"/>
              </a:rPr>
              <a:t>followup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24 months</a:t>
            </a:r>
          </a:p>
          <a:p>
            <a:r>
              <a:rPr lang="en-US" dirty="0" err="1" smtClean="0">
                <a:latin typeface="Arial"/>
                <a:cs typeface="Arial"/>
              </a:rPr>
              <a:t>Tuberosities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were repaired in 27 patients </a:t>
            </a:r>
            <a:r>
              <a:rPr lang="en-US" dirty="0" smtClean="0">
                <a:latin typeface="Arial"/>
                <a:cs typeface="Arial"/>
              </a:rPr>
              <a:t>&amp; removed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14 </a:t>
            </a:r>
            <a:r>
              <a:rPr lang="en-US" dirty="0">
                <a:latin typeface="Arial"/>
                <a:cs typeface="Arial"/>
              </a:rPr>
              <a:t>cases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14800"/>
            <a:ext cx="9461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Two-thirds of the repaired </a:t>
            </a:r>
            <a:r>
              <a:rPr lang="en-US" sz="2000" dirty="0" err="1">
                <a:latin typeface="Arial"/>
                <a:cs typeface="Arial"/>
              </a:rPr>
              <a:t>tuberosities</a:t>
            </a:r>
            <a:r>
              <a:rPr lang="en-US" sz="2000" dirty="0">
                <a:latin typeface="Arial"/>
                <a:cs typeface="Arial"/>
              </a:rPr>
              <a:t> consolidated in anatomic position. We compared a </a:t>
            </a:r>
            <a:r>
              <a:rPr lang="en-US" sz="2000" dirty="0" smtClean="0">
                <a:latin typeface="Arial"/>
                <a:cs typeface="Arial"/>
              </a:rPr>
              <a:t>group with </a:t>
            </a:r>
            <a:r>
              <a:rPr lang="en-US" sz="2000" dirty="0">
                <a:latin typeface="Arial"/>
                <a:cs typeface="Arial"/>
              </a:rPr>
              <a:t>tuberosity healing in anatomic position versus a group without repair </a:t>
            </a:r>
            <a:r>
              <a:rPr lang="en-US" sz="2000" dirty="0" smtClean="0">
                <a:latin typeface="Arial"/>
                <a:cs typeface="Arial"/>
              </a:rPr>
              <a:t>&amp; </a:t>
            </a:r>
            <a:r>
              <a:rPr lang="en-US" sz="2000" dirty="0">
                <a:latin typeface="Arial"/>
                <a:cs typeface="Arial"/>
              </a:rPr>
              <a:t>with </a:t>
            </a:r>
            <a:r>
              <a:rPr lang="en-US" sz="2000" dirty="0" err="1">
                <a:latin typeface="Arial"/>
                <a:cs typeface="Arial"/>
              </a:rPr>
              <a:t>malunion</a:t>
            </a:r>
            <a:r>
              <a:rPr lang="en-US" sz="2000" dirty="0">
                <a:latin typeface="Arial"/>
                <a:cs typeface="Arial"/>
              </a:rPr>
              <a:t> or </a:t>
            </a:r>
            <a:r>
              <a:rPr lang="en-US" sz="2000" dirty="0" smtClean="0">
                <a:latin typeface="Arial"/>
                <a:cs typeface="Arial"/>
              </a:rPr>
              <a:t>nonunion of </a:t>
            </a:r>
            <a:r>
              <a:rPr lang="en-US" sz="2000" dirty="0">
                <a:latin typeface="Arial"/>
                <a:cs typeface="Arial"/>
              </a:rPr>
              <a:t>the </a:t>
            </a:r>
            <a:r>
              <a:rPr lang="en-US" sz="2000" dirty="0" err="1">
                <a:latin typeface="Arial"/>
                <a:cs typeface="Arial"/>
              </a:rPr>
              <a:t>tuberosities</a:t>
            </a:r>
            <a:r>
              <a:rPr lang="en-US" sz="2000" dirty="0">
                <a:latin typeface="Arial"/>
                <a:cs typeface="Arial"/>
              </a:rPr>
              <a:t>. 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In </a:t>
            </a:r>
            <a:r>
              <a:rPr lang="en-US" sz="2000" dirty="0">
                <a:latin typeface="Arial"/>
                <a:cs typeface="Arial"/>
              </a:rPr>
              <a:t>the first group, all sectors of motion, especially external rotation (49 </a:t>
            </a:r>
            <a:r>
              <a:rPr lang="en-US" sz="2000" dirty="0" err="1">
                <a:latin typeface="Arial"/>
                <a:cs typeface="Arial"/>
              </a:rPr>
              <a:t>vs</a:t>
            </a:r>
            <a:r>
              <a:rPr lang="en-US" sz="2000" dirty="0">
                <a:latin typeface="Arial"/>
                <a:cs typeface="Arial"/>
              </a:rPr>
              <a:t> 10),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were improved </a:t>
            </a:r>
            <a:r>
              <a:rPr lang="en-US" sz="2000" dirty="0">
                <a:latin typeface="Arial"/>
                <a:cs typeface="Arial"/>
              </a:rPr>
              <a:t>and both Constant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65 </a:t>
            </a:r>
            <a:r>
              <a:rPr lang="en-US" sz="2000" dirty="0" err="1">
                <a:latin typeface="Arial"/>
                <a:cs typeface="Arial"/>
              </a:rPr>
              <a:t>vs</a:t>
            </a:r>
            <a:r>
              <a:rPr lang="en-US" sz="2000" dirty="0">
                <a:latin typeface="Arial"/>
                <a:cs typeface="Arial"/>
              </a:rPr>
              <a:t> 50) </a:t>
            </a:r>
            <a:r>
              <a:rPr lang="en-US" sz="2000" dirty="0" smtClean="0">
                <a:latin typeface="Arial"/>
                <a:cs typeface="Arial"/>
              </a:rPr>
              <a:t>&amp; DASH scores (</a:t>
            </a:r>
            <a:r>
              <a:rPr lang="en-US" sz="2000" dirty="0">
                <a:latin typeface="Arial"/>
                <a:cs typeface="Arial"/>
              </a:rPr>
              <a:t>30 </a:t>
            </a:r>
            <a:r>
              <a:rPr lang="en-US" sz="2000" dirty="0" err="1">
                <a:latin typeface="Arial"/>
                <a:cs typeface="Arial"/>
              </a:rPr>
              <a:t>vs</a:t>
            </a:r>
            <a:r>
              <a:rPr lang="en-US" sz="2000" dirty="0">
                <a:latin typeface="Arial"/>
                <a:cs typeface="Arial"/>
              </a:rPr>
              <a:t> 40) were significantly better.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1018" r="76579" b="5156"/>
          <a:stretch/>
        </p:blipFill>
        <p:spPr bwMode="auto">
          <a:xfrm>
            <a:off x="7060135" y="76200"/>
            <a:ext cx="2007665" cy="282055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23645" y="2057400"/>
            <a:ext cx="1458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JSES, 2013</a:t>
            </a:r>
            <a:endParaRPr lang="en-US" sz="1800" i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79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Reverse </a:t>
            </a:r>
            <a:r>
              <a:rPr lang="en-US" dirty="0" err="1" smtClean="0"/>
              <a:t>Arthroplasty</a:t>
            </a:r>
            <a:r>
              <a:rPr lang="en-US" dirty="0" smtClean="0"/>
              <a:t> for Failed ORIF?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567"/>
            <a:ext cx="9144000" cy="45044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715000" y="5715000"/>
            <a:ext cx="34952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Gerber et al., JSES</a:t>
            </a:r>
            <a:r>
              <a:rPr lang="en-US" sz="2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2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2013</a:t>
            </a:r>
            <a:endParaRPr lang="en-US" sz="2200" i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858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54"/>
          <a:stretch/>
        </p:blipFill>
        <p:spPr>
          <a:xfrm>
            <a:off x="76199" y="3352800"/>
            <a:ext cx="4740965" cy="196573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52400"/>
            <a:ext cx="5002937" cy="19050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030" y="5181600"/>
            <a:ext cx="4872770" cy="162267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890" y="1873719"/>
            <a:ext cx="5825910" cy="216488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57800" y="762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Reverse </a:t>
            </a:r>
            <a:r>
              <a:rPr lang="en-US" sz="3000" dirty="0" err="1" smtClean="0">
                <a:solidFill>
                  <a:srgbClr val="FFFF00"/>
                </a:solidFill>
                <a:latin typeface="Arial"/>
                <a:cs typeface="Arial"/>
              </a:rPr>
              <a:t>Arthroplasty</a:t>
            </a:r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 for Proximal </a:t>
            </a:r>
            <a:r>
              <a:rPr lang="en-US" sz="3000" dirty="0" err="1" smtClean="0">
                <a:solidFill>
                  <a:srgbClr val="FFFF00"/>
                </a:solidFill>
                <a:latin typeface="Arial"/>
                <a:cs typeface="Arial"/>
              </a:rPr>
              <a:t>Humerus</a:t>
            </a:r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 Fracture</a:t>
            </a:r>
          </a:p>
        </p:txBody>
      </p:sp>
    </p:spTree>
    <p:extLst>
      <p:ext uri="{BB962C8B-B14F-4D97-AF65-F5344CB8AC3E}">
        <p14:creationId xmlns:p14="http://schemas.microsoft.com/office/powerpoint/2010/main" val="40869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2" b="538"/>
          <a:stretch/>
        </p:blipFill>
        <p:spPr>
          <a:xfrm>
            <a:off x="76200" y="76200"/>
            <a:ext cx="6400800" cy="1745171"/>
          </a:xfr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80098" y="6349687"/>
            <a:ext cx="141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JBJS, 2013</a:t>
            </a:r>
            <a:endParaRPr lang="en-US" sz="1800" i="1" dirty="0">
              <a:solidFill>
                <a:schemeClr val="accent6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629" y="2094046"/>
            <a:ext cx="8614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Results</a:t>
            </a:r>
            <a:r>
              <a:rPr lang="en-US" sz="1600" dirty="0"/>
              <a:t>: Fourteen studies fulfilled all inclusion and exclusion criteria and were included. Patients were followed for </a:t>
            </a:r>
            <a:r>
              <a:rPr lang="en-US" sz="1600" dirty="0" smtClean="0"/>
              <a:t>a frequency</a:t>
            </a:r>
            <a:r>
              <a:rPr lang="en-US" sz="1600" dirty="0"/>
              <a:t>-weighted mean of 43.5 months in the reverse </a:t>
            </a:r>
            <a:r>
              <a:rPr lang="en-US" sz="1600" dirty="0" err="1"/>
              <a:t>arthroplasty</a:t>
            </a:r>
            <a:r>
              <a:rPr lang="en-US" sz="1600" dirty="0"/>
              <a:t> group and 31.1 months in the </a:t>
            </a:r>
            <a:r>
              <a:rPr lang="en-US" sz="1600" dirty="0" err="1" smtClean="0"/>
              <a:t>hemiarthroplasty</a:t>
            </a:r>
            <a:r>
              <a:rPr lang="en-US" sz="1600" dirty="0"/>
              <a:t> </a:t>
            </a:r>
            <a:r>
              <a:rPr lang="en-US" sz="1600" dirty="0" smtClean="0"/>
              <a:t>group </a:t>
            </a:r>
            <a:r>
              <a:rPr lang="en-US" sz="1600" dirty="0"/>
              <a:t>(p = 0.228).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Subjective </a:t>
            </a:r>
            <a:r>
              <a:rPr lang="en-US" sz="1600" dirty="0"/>
              <a:t>outcomes (including the Constant score, Constant pain </a:t>
            </a:r>
            <a:r>
              <a:rPr lang="en-US" sz="1600" dirty="0" err="1"/>
              <a:t>subscore</a:t>
            </a:r>
            <a:r>
              <a:rPr lang="en-US" sz="1600" dirty="0"/>
              <a:t>, </a:t>
            </a:r>
            <a:r>
              <a:rPr lang="en-US" sz="1600" dirty="0" smtClean="0"/>
              <a:t>&amp; ASES </a:t>
            </a:r>
            <a:r>
              <a:rPr lang="en-US" sz="1600" dirty="0"/>
              <a:t>score) and </a:t>
            </a:r>
            <a:r>
              <a:rPr lang="en-US" sz="1600" dirty="0" smtClean="0"/>
              <a:t>ROM </a:t>
            </a:r>
            <a:r>
              <a:rPr lang="en-US" sz="1600" dirty="0"/>
              <a:t>parameters </a:t>
            </a:r>
            <a:r>
              <a:rPr lang="en-US" sz="1600" dirty="0" smtClean="0"/>
              <a:t>(FE, </a:t>
            </a:r>
            <a:r>
              <a:rPr lang="en-US" sz="1600" dirty="0" err="1" smtClean="0"/>
              <a:t>Abdxn</a:t>
            </a:r>
            <a:r>
              <a:rPr lang="en-US" sz="1600" dirty="0" smtClean="0"/>
              <a:t>, &amp;</a:t>
            </a:r>
            <a:r>
              <a:rPr lang="en-US" sz="1600" dirty="0"/>
              <a:t> </a:t>
            </a:r>
            <a:r>
              <a:rPr lang="en-US" sz="1600" dirty="0" smtClean="0"/>
              <a:t>ER) </a:t>
            </a:r>
            <a:r>
              <a:rPr lang="en-US" sz="1600" dirty="0"/>
              <a:t>were similar between the two groups.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Compared </a:t>
            </a:r>
            <a:r>
              <a:rPr lang="en-US" sz="1600" dirty="0"/>
              <a:t>with </a:t>
            </a:r>
            <a:r>
              <a:rPr lang="en-US" sz="1600" dirty="0" err="1"/>
              <a:t>hemiarthroplasty</a:t>
            </a:r>
            <a:r>
              <a:rPr lang="en-US" sz="1600" dirty="0"/>
              <a:t>, reverse </a:t>
            </a:r>
            <a:r>
              <a:rPr lang="en-US" sz="1600" dirty="0" err="1"/>
              <a:t>arthroplasty</a:t>
            </a:r>
            <a:r>
              <a:rPr lang="en-US" sz="1600" dirty="0"/>
              <a:t> was </a:t>
            </a:r>
            <a:r>
              <a:rPr lang="en-US" sz="1600" dirty="0" smtClean="0"/>
              <a:t>associated with </a:t>
            </a:r>
            <a:r>
              <a:rPr lang="en-US" sz="1600" dirty="0"/>
              <a:t>4.0 times greater odds of a postoperative complication.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572000"/>
            <a:ext cx="42672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152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Example:</a:t>
            </a:r>
            <a:r>
              <a:rPr lang="en-US" sz="3000" dirty="0" smtClean="0"/>
              <a:t> 85 y/o Female </a:t>
            </a:r>
            <a:r>
              <a:rPr lang="en-US" sz="3000" dirty="0" err="1" smtClean="0"/>
              <a:t>Malunion</a:t>
            </a:r>
            <a:endParaRPr lang="en-US" sz="3000" dirty="0"/>
          </a:p>
        </p:txBody>
      </p:sp>
      <p:pic>
        <p:nvPicPr>
          <p:cNvPr id="6" name="Picture 5" descr="MAGGS_MARGARET_SHOULDER_08282012_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2" t="29753" r="13326" b="2962"/>
          <a:stretch/>
        </p:blipFill>
        <p:spPr>
          <a:xfrm>
            <a:off x="152400" y="1405465"/>
            <a:ext cx="3200400" cy="45660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MAGGS_MARGARET_SHOULDERAPIR_09262012_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3" t="11111" r="11868" b="14321"/>
          <a:stretch/>
        </p:blipFill>
        <p:spPr>
          <a:xfrm>
            <a:off x="3569289" y="1371600"/>
            <a:ext cx="2755311" cy="4572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MAGGS_MARGARET_SHOULDERAPIR_09262012_000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8889" r="28725" b="15556"/>
          <a:stretch/>
        </p:blipFill>
        <p:spPr>
          <a:xfrm>
            <a:off x="6477000" y="1371600"/>
            <a:ext cx="2537511" cy="4572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618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DSPETH_FRANCES_DXSHOULDERMINIMUM2VIEWS_09022012_0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11515" b="22626"/>
          <a:stretch/>
        </p:blipFill>
        <p:spPr>
          <a:xfrm>
            <a:off x="152400" y="2514600"/>
            <a:ext cx="2586593" cy="3505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HUDSPETH_FRANCES_DXSHOULDERMINIMUM2VIEWS_09022012_00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10370" r="5832" b="24691"/>
          <a:stretch/>
        </p:blipFill>
        <p:spPr>
          <a:xfrm>
            <a:off x="2819401" y="3048000"/>
            <a:ext cx="2463800" cy="3505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8" t="26415" r="64582" b="11250"/>
          <a:stretch/>
        </p:blipFill>
        <p:spPr bwMode="auto">
          <a:xfrm>
            <a:off x="5410200" y="152400"/>
            <a:ext cx="2421467" cy="3437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1018" r="76579" b="5156"/>
          <a:stretch/>
        </p:blipFill>
        <p:spPr bwMode="auto">
          <a:xfrm>
            <a:off x="6602935" y="3318934"/>
            <a:ext cx="2464865" cy="3462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/>
          <a:lstStyle/>
          <a:p>
            <a:r>
              <a:rPr lang="en-US" dirty="0" smtClean="0"/>
              <a:t>Case Example:</a:t>
            </a:r>
            <a:r>
              <a:rPr lang="en-US" sz="3000" dirty="0" smtClean="0"/>
              <a:t> </a:t>
            </a:r>
            <a:br>
              <a:rPr lang="en-US" sz="3000" dirty="0" smtClean="0"/>
            </a:br>
            <a:r>
              <a:rPr lang="en-US" sz="3000" dirty="0" smtClean="0"/>
              <a:t>88 y/o Female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165786" y="1219200"/>
            <a:ext cx="51682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Arial"/>
                <a:cs typeface="Arial"/>
              </a:rPr>
              <a:t>Varus</a:t>
            </a:r>
            <a:r>
              <a:rPr lang="en-US" sz="2200" dirty="0" smtClean="0">
                <a:latin typeface="Arial"/>
                <a:cs typeface="Arial"/>
              </a:rPr>
              <a:t> Extension</a:t>
            </a:r>
          </a:p>
          <a:p>
            <a:r>
              <a:rPr lang="en-US" sz="2200" dirty="0" smtClean="0">
                <a:latin typeface="Arial"/>
                <a:cs typeface="Arial"/>
              </a:rPr>
              <a:t>Disrupted Medial Hinge</a:t>
            </a:r>
          </a:p>
          <a:p>
            <a:r>
              <a:rPr lang="en-US" sz="2200" dirty="0" smtClean="0">
                <a:latin typeface="Arial"/>
                <a:cs typeface="Arial"/>
              </a:rPr>
              <a:t>Osteoporosis &amp; Extensive </a:t>
            </a:r>
            <a:r>
              <a:rPr lang="en-US" sz="2200" dirty="0" err="1" smtClean="0">
                <a:latin typeface="Arial"/>
                <a:cs typeface="Arial"/>
              </a:rPr>
              <a:t>Comminution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340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228600" y="-76200"/>
            <a:ext cx="5257800" cy="281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Current Concepts in Treatment of Proximal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Humerus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Fractures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4343400"/>
            <a:ext cx="80772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J.R. Rudzki, MD, MSc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3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1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Washington </a:t>
            </a:r>
            <a:r>
              <a:rPr lang="en-US" sz="11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Orthopaedics</a:t>
            </a:r>
            <a:r>
              <a:rPr lang="en-US" sz="11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&amp; Sports Medicine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1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Clinical Assistant Professor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1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Dept. of </a:t>
            </a:r>
            <a:r>
              <a:rPr lang="en-US" sz="11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Orthopaedic</a:t>
            </a:r>
            <a:r>
              <a:rPr lang="en-US" sz="11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Surgery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1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George Washington University School of Medicine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1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Washington, DC</a:t>
            </a:r>
            <a:endParaRPr lang="en-US" sz="1100" b="1" i="1" dirty="0" smtClean="0">
              <a:solidFill>
                <a:srgbClr val="2BFF2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2971800"/>
            <a:ext cx="3854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rgbClr val="FFCC00"/>
                </a:solidFill>
                <a:latin typeface="Arial"/>
                <a:cs typeface="Arial"/>
              </a:rPr>
              <a:t>Thank You</a:t>
            </a:r>
            <a:endParaRPr lang="en-US" sz="5400" b="1" i="1" dirty="0">
              <a:solidFill>
                <a:srgbClr val="FFCC00"/>
              </a:solidFill>
              <a:latin typeface="Arial"/>
              <a:cs typeface="Arial"/>
            </a:endParaRP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/>
          <a:srcRect l="15061" t="18898" r="5868"/>
          <a:stretch>
            <a:fillRect/>
          </a:stretch>
        </p:blipFill>
        <p:spPr bwMode="auto">
          <a:xfrm>
            <a:off x="4953000" y="76200"/>
            <a:ext cx="4114800" cy="2803071"/>
          </a:xfrm>
          <a:prstGeom prst="rect">
            <a:avLst/>
          </a:prstGeom>
          <a:noFill/>
          <a:ln w="19050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4"/>
          <a:srcRect l="21006" r="1272"/>
          <a:stretch>
            <a:fillRect/>
          </a:stretch>
        </p:blipFill>
        <p:spPr bwMode="auto">
          <a:xfrm>
            <a:off x="156634" y="1752600"/>
            <a:ext cx="2662766" cy="2590800"/>
          </a:xfrm>
          <a:prstGeom prst="rect">
            <a:avLst/>
          </a:prstGeom>
          <a:noFill/>
          <a:ln w="19050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114323"/>
            <a:ext cx="3997047" cy="2667477"/>
          </a:xfrm>
          <a:prstGeom prst="rect">
            <a:avLst/>
          </a:prstGeom>
          <a:noFill/>
          <a:ln w="19050" cap="flat" cmpd="sng" algn="ctr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" name="Picture 1" descr="DSC_2204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5" t="31852" r="42110" b="20988"/>
          <a:stretch/>
        </p:blipFill>
        <p:spPr>
          <a:xfrm>
            <a:off x="152400" y="1676400"/>
            <a:ext cx="2736818" cy="2667000"/>
          </a:xfrm>
          <a:prstGeom prst="rect">
            <a:avLst/>
          </a:prstGeom>
          <a:ln>
            <a:solidFill>
              <a:srgbClr val="66FFFF"/>
            </a:solidFill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5486400"/>
            <a:ext cx="69342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5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5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6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Galway </a:t>
            </a:r>
            <a:r>
              <a:rPr lang="es-ES" sz="26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University</a:t>
            </a:r>
            <a:r>
              <a:rPr lang="es-ES" sz="26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ES" sz="26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Hospitals</a:t>
            </a:r>
            <a:endParaRPr lang="es-ES" sz="2600" b="1" i="1" dirty="0" smtClean="0">
              <a:solidFill>
                <a:srgbClr val="2BFF2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2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Galway, </a:t>
            </a:r>
            <a:r>
              <a:rPr lang="es-ES" sz="22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Ireland</a:t>
            </a:r>
            <a:endParaRPr lang="es-ES" sz="2200" b="1" i="1" dirty="0" smtClean="0">
              <a:solidFill>
                <a:srgbClr val="2BFF2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1800" b="1" i="1" dirty="0" err="1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May</a:t>
            </a:r>
            <a:r>
              <a:rPr lang="es-ES" sz="18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24</a:t>
            </a:r>
            <a:r>
              <a:rPr lang="en-US" sz="1800" b="1" i="1" dirty="0" smtClean="0">
                <a:solidFill>
                  <a:srgbClr val="2BFF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2013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What is optimal management for </a:t>
            </a:r>
            <a:r>
              <a:rPr lang="en-US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</a:br>
            <a:r>
              <a:rPr lang="en-US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displaced Proximal </a:t>
            </a:r>
            <a:r>
              <a:rPr lang="en-US" dirty="0" err="1" smtClean="0">
                <a:solidFill>
                  <a:schemeClr val="tx1"/>
                </a:solidFill>
              </a:rPr>
              <a:t>Humerus</a:t>
            </a:r>
            <a:r>
              <a:rPr lang="en-US" dirty="0" smtClean="0">
                <a:solidFill>
                  <a:schemeClr val="tx1"/>
                </a:solidFill>
              </a:rPr>
              <a:t> Fractures</a:t>
            </a:r>
            <a:r>
              <a:rPr lang="en-US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?</a:t>
            </a:r>
            <a:endParaRPr lang="en-US" dirty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5362" name="Picture 12" descr="C:\DOCUME~1\ADMINI~1\LOCALS~1\Temp\VMwareDnD\00005d14\DSCN06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05000"/>
            <a:ext cx="5486400" cy="411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2895600" y="5943600"/>
            <a:ext cx="36475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i="1" dirty="0">
                <a:latin typeface="Arial" pitchFamily="-1" charset="0"/>
                <a:ea typeface="Arial" pitchFamily="-1" charset="0"/>
                <a:cs typeface="Arial" pitchFamily="-1" charset="0"/>
              </a:rPr>
              <a:t>Controversial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76438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405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199"/>
            <a:ext cx="5486400" cy="1197161"/>
          </a:xfrm>
          <a:prstGeom prst="rect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5867400" y="609600"/>
            <a:ext cx="1972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Kralinger</a:t>
            </a:r>
            <a:r>
              <a:rPr lang="en-US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et al.,</a:t>
            </a:r>
          </a:p>
          <a:p>
            <a:r>
              <a:rPr lang="en-US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JBJS-Br, 2009</a:t>
            </a:r>
            <a:endParaRPr lang="en-US" sz="2000" i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381" y="1371600"/>
            <a:ext cx="851275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CC99FF"/>
                </a:solidFill>
                <a:latin typeface="Arial"/>
                <a:cs typeface="Arial"/>
              </a:rPr>
              <a:t>Biomechanical study of 20 cadaveric </a:t>
            </a:r>
            <a:r>
              <a:rPr lang="en-US" sz="2300" dirty="0" err="1" smtClean="0">
                <a:solidFill>
                  <a:srgbClr val="CC99FF"/>
                </a:solidFill>
                <a:latin typeface="Arial"/>
                <a:cs typeface="Arial"/>
              </a:rPr>
              <a:t>humeri</a:t>
            </a:r>
            <a:endParaRPr lang="en-US" sz="2300" dirty="0" smtClean="0">
              <a:solidFill>
                <a:srgbClr val="CC99FF"/>
              </a:solidFill>
              <a:latin typeface="Arial"/>
              <a:cs typeface="Arial"/>
            </a:endParaRPr>
          </a:p>
          <a:p>
            <a:r>
              <a:rPr lang="en-US" sz="2300" dirty="0" smtClean="0">
                <a:solidFill>
                  <a:srgbClr val="CC99FF"/>
                </a:solidFill>
                <a:latin typeface="Arial"/>
                <a:cs typeface="Arial"/>
              </a:rPr>
              <a:t>Evaluated medial </a:t>
            </a:r>
            <a:r>
              <a:rPr lang="en-US" sz="2300" dirty="0" err="1" smtClean="0">
                <a:solidFill>
                  <a:srgbClr val="CC99FF"/>
                </a:solidFill>
                <a:latin typeface="Arial"/>
                <a:cs typeface="Arial"/>
              </a:rPr>
              <a:t>periosteal</a:t>
            </a:r>
            <a:r>
              <a:rPr lang="en-US" sz="2300" dirty="0" smtClean="0">
                <a:solidFill>
                  <a:srgbClr val="CC99FF"/>
                </a:solidFill>
                <a:latin typeface="Arial"/>
                <a:cs typeface="Arial"/>
              </a:rPr>
              <a:t> disruption at </a:t>
            </a:r>
            <a:r>
              <a:rPr lang="en-US" sz="2300" dirty="0" err="1" smtClean="0">
                <a:solidFill>
                  <a:srgbClr val="CC99FF"/>
                </a:solidFill>
                <a:latin typeface="Arial"/>
                <a:cs typeface="Arial"/>
              </a:rPr>
              <a:t>calcar</a:t>
            </a:r>
            <a:r>
              <a:rPr lang="en-US" sz="2300" dirty="0" smtClean="0">
                <a:solidFill>
                  <a:srgbClr val="CC99FF"/>
                </a:solidFill>
                <a:latin typeface="Arial"/>
                <a:cs typeface="Arial"/>
              </a:rPr>
              <a:t> with 20 mm/min </a:t>
            </a:r>
          </a:p>
          <a:p>
            <a:r>
              <a:rPr lang="en-US" sz="2300" dirty="0">
                <a:solidFill>
                  <a:srgbClr val="CC99FF"/>
                </a:solidFill>
                <a:latin typeface="Arial"/>
                <a:cs typeface="Arial"/>
              </a:rPr>
              <a:t> </a:t>
            </a:r>
            <a:r>
              <a:rPr lang="en-US" sz="2300" dirty="0" smtClean="0">
                <a:solidFill>
                  <a:srgbClr val="CC99FF"/>
                </a:solidFill>
                <a:latin typeface="Arial"/>
                <a:cs typeface="Arial"/>
              </a:rPr>
              <a:t>load on head (medial or lateral)</a:t>
            </a:r>
            <a:endParaRPr lang="en-US" sz="2300" dirty="0">
              <a:solidFill>
                <a:srgbClr val="CC99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1384" y="2667000"/>
            <a:ext cx="8641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dirty="0" err="1" smtClean="0">
                <a:solidFill>
                  <a:srgbClr val="FFCC00"/>
                </a:solidFill>
                <a:latin typeface="Arial"/>
                <a:cs typeface="Arial"/>
              </a:rPr>
              <a:t>Periosteal</a:t>
            </a:r>
            <a:r>
              <a:rPr lang="en-US" sz="2100" i="1" dirty="0" smtClean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en-US" sz="2100" i="1" dirty="0">
                <a:solidFill>
                  <a:srgbClr val="FFCC00"/>
                </a:solidFill>
                <a:latin typeface="Arial"/>
                <a:cs typeface="Arial"/>
              </a:rPr>
              <a:t>rupture </a:t>
            </a:r>
            <a:r>
              <a:rPr lang="en-US" sz="2100" i="1" dirty="0" smtClean="0">
                <a:solidFill>
                  <a:srgbClr val="FFCC00"/>
                </a:solidFill>
                <a:latin typeface="Arial"/>
                <a:cs typeface="Arial"/>
              </a:rPr>
              <a:t>starts after </a:t>
            </a:r>
            <a:r>
              <a:rPr lang="en-US" sz="2100" i="1" dirty="0">
                <a:solidFill>
                  <a:srgbClr val="FFCC00"/>
                </a:solidFill>
                <a:latin typeface="Arial"/>
                <a:cs typeface="Arial"/>
              </a:rPr>
              <a:t>displacement of</a:t>
            </a:r>
            <a:r>
              <a:rPr lang="en-US" sz="2100" i="1" dirty="0" smtClean="0">
                <a:solidFill>
                  <a:srgbClr val="FFCC00"/>
                </a:solidFill>
                <a:latin typeface="Arial"/>
                <a:cs typeface="Arial"/>
              </a:rPr>
              <a:t> head </a:t>
            </a:r>
            <a:r>
              <a:rPr lang="en-US" sz="2100" i="1" dirty="0">
                <a:solidFill>
                  <a:srgbClr val="FFCC00"/>
                </a:solidFill>
                <a:latin typeface="Arial"/>
                <a:cs typeface="Arial"/>
              </a:rPr>
              <a:t>fragment</a:t>
            </a:r>
            <a:r>
              <a:rPr lang="en-US" sz="2100" i="1" dirty="0" smtClean="0">
                <a:solidFill>
                  <a:srgbClr val="FFCC00"/>
                </a:solidFill>
                <a:latin typeface="Arial"/>
                <a:cs typeface="Arial"/>
              </a:rPr>
              <a:t> &gt; ~3 </a:t>
            </a:r>
            <a:r>
              <a:rPr lang="en-US" sz="2100" i="1" dirty="0">
                <a:solidFill>
                  <a:srgbClr val="FFCC00"/>
                </a:solidFill>
                <a:latin typeface="Arial"/>
                <a:cs typeface="Arial"/>
              </a:rPr>
              <a:t>mm</a:t>
            </a:r>
            <a:r>
              <a:rPr lang="en-US" sz="2100" dirty="0">
                <a:solidFill>
                  <a:srgbClr val="FFCC00"/>
                </a:solidFill>
                <a:latin typeface="Arial"/>
                <a:cs typeface="Arial"/>
              </a:rPr>
              <a:t>,</a:t>
            </a:r>
            <a:r>
              <a:rPr lang="en-US" sz="2100" dirty="0" smtClean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100" dirty="0" smtClean="0">
                <a:solidFill>
                  <a:srgbClr val="FFCC00"/>
                </a:solidFill>
                <a:latin typeface="Arial"/>
                <a:cs typeface="Arial"/>
              </a:rPr>
              <a:t>&amp; </a:t>
            </a:r>
            <a:r>
              <a:rPr lang="en-US" sz="2100" dirty="0">
                <a:solidFill>
                  <a:srgbClr val="FFCC00"/>
                </a:solidFill>
                <a:latin typeface="Arial"/>
                <a:cs typeface="Arial"/>
              </a:rPr>
              <a:t>is completed after</a:t>
            </a:r>
            <a:r>
              <a:rPr lang="en-US" sz="2100" dirty="0" smtClean="0">
                <a:solidFill>
                  <a:srgbClr val="FFCC00"/>
                </a:solidFill>
                <a:latin typeface="Arial"/>
                <a:cs typeface="Arial"/>
              </a:rPr>
              <a:t> ~ 34 mm displacement</a:t>
            </a:r>
            <a:endParaRPr lang="en-US" sz="2100" dirty="0">
              <a:solidFill>
                <a:srgbClr val="FFCC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0"/>
            <a:ext cx="8334776" cy="2957086"/>
          </a:xfrm>
          <a:prstGeom prst="rect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027640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838200"/>
            <a:ext cx="9144000" cy="4114800"/>
          </a:xfrm>
        </p:spPr>
        <p:txBody>
          <a:bodyPr/>
          <a:lstStyle/>
          <a:p>
            <a:pPr algn="l">
              <a:lnSpc>
                <a:spcPct val="90000"/>
              </a:lnSpc>
              <a:buFontTx/>
              <a:buNone/>
              <a:defRPr/>
            </a:pPr>
            <a:r>
              <a:rPr lang="en-US" sz="3500">
                <a:ea typeface="+mn-ea"/>
                <a:cs typeface="+mn-cs"/>
              </a:rPr>
              <a:t>Abnormal Recreation of Anatomy:</a:t>
            </a:r>
          </a:p>
          <a:p>
            <a:pPr marL="396875" lvl="1" indent="-277813">
              <a:lnSpc>
                <a:spcPct val="90000"/>
              </a:lnSpc>
              <a:defRPr/>
            </a:pPr>
            <a:r>
              <a:rPr lang="en-US" sz="3100">
                <a:solidFill>
                  <a:srgbClr val="CC00FF"/>
                </a:solidFill>
              </a:rPr>
              <a:t>Ballmer, et al, JSES 1993</a:t>
            </a:r>
          </a:p>
          <a:p>
            <a:pPr marL="396875" lvl="3" indent="-277813">
              <a:lnSpc>
                <a:spcPct val="90000"/>
              </a:lnSpc>
              <a:defRPr/>
            </a:pPr>
            <a:r>
              <a:rPr lang="en-US" sz="2100"/>
              <a:t>small changes in anat: impt biomech consequences</a:t>
            </a:r>
          </a:p>
          <a:p>
            <a:pPr marL="396875" lvl="1" indent="-277813">
              <a:lnSpc>
                <a:spcPct val="90000"/>
              </a:lnSpc>
              <a:defRPr/>
            </a:pPr>
            <a:r>
              <a:rPr lang="en-US" sz="3100">
                <a:solidFill>
                  <a:srgbClr val="CC00FF"/>
                </a:solidFill>
              </a:rPr>
              <a:t>Harryman, et al, JBJS 1995</a:t>
            </a:r>
          </a:p>
          <a:p>
            <a:pPr marL="396875" lvl="3" indent="-277813">
              <a:lnSpc>
                <a:spcPct val="90000"/>
              </a:lnSpc>
              <a:defRPr/>
            </a:pPr>
            <a:r>
              <a:rPr lang="en-US" sz="2100"/>
              <a:t>head thick increase 5 mm: significantly reduced ROM</a:t>
            </a:r>
          </a:p>
          <a:p>
            <a:pPr marL="396875" lvl="1" indent="-277813">
              <a:lnSpc>
                <a:spcPct val="90000"/>
              </a:lnSpc>
              <a:defRPr/>
            </a:pPr>
            <a:r>
              <a:rPr lang="en-US" sz="3100">
                <a:solidFill>
                  <a:srgbClr val="CC00FF"/>
                </a:solidFill>
              </a:rPr>
              <a:t>Jobe, Iannotti, JSES 1995</a:t>
            </a:r>
          </a:p>
          <a:p>
            <a:pPr marL="396875" lvl="3" indent="-277813">
              <a:lnSpc>
                <a:spcPct val="90000"/>
              </a:lnSpc>
              <a:defRPr/>
            </a:pPr>
            <a:r>
              <a:rPr lang="en-US" sz="2100"/>
              <a:t>5 mm decrease in thickness: decreased arc 24°</a:t>
            </a:r>
          </a:p>
          <a:p>
            <a:pPr marL="396875" lvl="1" indent="-277813">
              <a:lnSpc>
                <a:spcPct val="90000"/>
              </a:lnSpc>
              <a:defRPr/>
            </a:pPr>
            <a:r>
              <a:rPr lang="en-US" sz="3100">
                <a:solidFill>
                  <a:srgbClr val="CC00FF"/>
                </a:solidFill>
              </a:rPr>
              <a:t>Pearl, JBJS 1999</a:t>
            </a:r>
          </a:p>
          <a:p>
            <a:pPr marL="396875" lvl="2" indent="-277813">
              <a:lnSpc>
                <a:spcPct val="90000"/>
              </a:lnSpc>
              <a:defRPr/>
            </a:pPr>
            <a:r>
              <a:rPr lang="en-US" sz="2100"/>
              <a:t>2D analysis of arthroplasty systems</a:t>
            </a:r>
            <a:endParaRPr lang="en-US" sz="2100">
              <a:solidFill>
                <a:srgbClr val="CC00FF"/>
              </a:solidFill>
            </a:endParaRPr>
          </a:p>
          <a:p>
            <a:pPr marL="396875" lvl="1" indent="-277813">
              <a:lnSpc>
                <a:spcPct val="90000"/>
              </a:lnSpc>
              <a:defRPr/>
            </a:pPr>
            <a:r>
              <a:rPr lang="en-US" sz="3100">
                <a:solidFill>
                  <a:srgbClr val="CC00FF"/>
                </a:solidFill>
              </a:rPr>
              <a:t>Huffman, JSES 2008</a:t>
            </a:r>
          </a:p>
          <a:p>
            <a:pPr marL="396875" lvl="3" indent="-277813">
              <a:lnSpc>
                <a:spcPct val="90000"/>
              </a:lnSpc>
              <a:defRPr/>
            </a:pPr>
            <a:r>
              <a:rPr lang="en-US" sz="2100"/>
              <a:t>&gt;10-20mm of inferior tuberosity placement significantly </a:t>
            </a:r>
          </a:p>
          <a:p>
            <a:pPr marL="396875" lvl="3" indent="-277813">
              <a:lnSpc>
                <a:spcPct val="90000"/>
              </a:lnSpc>
              <a:buFontTx/>
              <a:buNone/>
              <a:defRPr/>
            </a:pPr>
            <a:r>
              <a:rPr lang="en-US" sz="2100"/>
              <a:t>     alters glenohumeral kinematics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Prosthetic Considerations</a:t>
            </a:r>
          </a:p>
        </p:txBody>
      </p:sp>
      <p:pic>
        <p:nvPicPr>
          <p:cNvPr id="74756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143875" y="5943600"/>
            <a:ext cx="923925" cy="838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757" name="Picture 6" descr="JBJA0850712150G06.gif"/>
          <p:cNvPicPr>
            <a:picLocks noChangeAspect="1"/>
          </p:cNvPicPr>
          <p:nvPr/>
        </p:nvPicPr>
        <p:blipFill>
          <a:blip r:embed="rId4"/>
          <a:srcRect l="18605" r="6976"/>
          <a:stretch>
            <a:fillRect/>
          </a:stretch>
        </p:blipFill>
        <p:spPr bwMode="auto">
          <a:xfrm>
            <a:off x="6937375" y="1143000"/>
            <a:ext cx="1978025" cy="3886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156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719"/>
          <a:stretch>
            <a:fillRect/>
          </a:stretch>
        </p:blipFill>
        <p:spPr>
          <a:xfrm>
            <a:off x="50180" y="76200"/>
            <a:ext cx="7341220" cy="1375395"/>
          </a:xfrm>
          <a:prstGeom prst="rect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7391400" y="1123890"/>
            <a:ext cx="155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JBJS, 2010</a:t>
            </a:r>
            <a:endParaRPr lang="en-US" sz="2000" i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956" y="1524000"/>
            <a:ext cx="94647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rgbClr val="CC99FF"/>
                </a:solidFill>
                <a:latin typeface="Arial"/>
                <a:cs typeface="Arial"/>
              </a:rPr>
              <a:t>Cadaveric study of 12 matched pairs </a:t>
            </a:r>
            <a:r>
              <a:rPr lang="en-US" sz="2100" dirty="0" err="1" smtClean="0">
                <a:solidFill>
                  <a:srgbClr val="CC99FF"/>
                </a:solidFill>
                <a:latin typeface="Arial"/>
                <a:cs typeface="Arial"/>
              </a:rPr>
              <a:t>w</a:t>
            </a:r>
            <a:r>
              <a:rPr lang="en-US" sz="2100" dirty="0" smtClean="0">
                <a:solidFill>
                  <a:srgbClr val="CC99FF"/>
                </a:solidFill>
                <a:latin typeface="Arial"/>
                <a:cs typeface="Arial"/>
              </a:rPr>
              <a:t>/ Gadolinium MRI &amp; polymer injection</a:t>
            </a:r>
            <a:endParaRPr lang="en-US" sz="2100" dirty="0">
              <a:solidFill>
                <a:srgbClr val="CC99FF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5365" r="8788"/>
          <a:stretch>
            <a:fillRect/>
          </a:stretch>
        </p:blipFill>
        <p:spPr>
          <a:xfrm>
            <a:off x="76200" y="2057400"/>
            <a:ext cx="2015091" cy="3657600"/>
          </a:xfrm>
          <a:prstGeom prst="rect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3196" r="2526"/>
          <a:stretch>
            <a:fillRect/>
          </a:stretch>
        </p:blipFill>
        <p:spPr>
          <a:xfrm>
            <a:off x="2174770" y="2057400"/>
            <a:ext cx="3068223" cy="3657600"/>
          </a:xfrm>
          <a:prstGeom prst="rect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5516488" y="2017693"/>
            <a:ext cx="332212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dirty="0" smtClean="0">
                <a:solidFill>
                  <a:srgbClr val="FFCC00"/>
                </a:solidFill>
                <a:latin typeface="Arial"/>
                <a:cs typeface="Arial"/>
              </a:rPr>
              <a:t>Posterior humeral </a:t>
            </a:r>
          </a:p>
          <a:p>
            <a:pPr algn="ctr"/>
            <a:r>
              <a:rPr lang="en-US" sz="3100" dirty="0" smtClean="0">
                <a:solidFill>
                  <a:srgbClr val="FFCC00"/>
                </a:solidFill>
                <a:latin typeface="Arial"/>
                <a:cs typeface="Arial"/>
              </a:rPr>
              <a:t>circumflex artery</a:t>
            </a:r>
            <a:endParaRPr lang="en-US" sz="3100" dirty="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6858000" y="3200400"/>
            <a:ext cx="685800" cy="12192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0881" y="4572000"/>
            <a:ext cx="3042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CC00"/>
                </a:solidFill>
                <a:latin typeface="Arial"/>
                <a:cs typeface="Arial"/>
              </a:rPr>
              <a:t>64% of Blood Supply</a:t>
            </a:r>
          </a:p>
          <a:p>
            <a:pPr algn="ctr"/>
            <a:r>
              <a:rPr lang="en-US" dirty="0" smtClean="0">
                <a:solidFill>
                  <a:srgbClr val="FFCC00"/>
                </a:solidFill>
                <a:latin typeface="Arial"/>
                <a:cs typeface="Arial"/>
              </a:rPr>
              <a:t>to Humeral Head</a:t>
            </a:r>
            <a:endParaRPr lang="en-US" dirty="0">
              <a:solidFill>
                <a:srgbClr val="FFCC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208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5105400" cy="990600"/>
          </a:xfrm>
        </p:spPr>
        <p:txBody>
          <a:bodyPr/>
          <a:lstStyle/>
          <a:p>
            <a:pPr marL="60325" indent="-60325" algn="l">
              <a:buFontTx/>
              <a:buNone/>
              <a:defRPr/>
            </a:pPr>
            <a:r>
              <a:rPr lang="en-US" sz="4400" dirty="0" err="1" smtClean="0">
                <a:solidFill>
                  <a:srgbClr val="FFC000"/>
                </a:solidFill>
                <a:ea typeface="+mn-ea"/>
                <a:cs typeface="+mn-cs"/>
              </a:rPr>
              <a:t>Neer</a:t>
            </a:r>
            <a:r>
              <a:rPr lang="en-US" sz="4400" dirty="0" smtClean="0">
                <a:solidFill>
                  <a:srgbClr val="FFC000"/>
                </a:solidFill>
                <a:ea typeface="+mn-ea"/>
                <a:cs typeface="+mn-cs"/>
              </a:rPr>
              <a:t> Classification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Fracture Classification</a:t>
            </a: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-76200" y="1600200"/>
            <a:ext cx="92202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96875" lvl="1" indent="-276225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Difficult – poor inter- &amp; intra- observer reliability </a:t>
            </a:r>
          </a:p>
          <a:p>
            <a:pPr marL="1311275" lvl="3" indent="-276225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200">
                <a:solidFill>
                  <a:srgbClr val="CC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Sidor et al., JBJS 1993</a:t>
            </a:r>
          </a:p>
          <a:p>
            <a:pPr marL="1311275" lvl="3" indent="-276225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200">
                <a:solidFill>
                  <a:srgbClr val="CC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Siebenrock &amp; Gerber et al., JBJS 1993</a:t>
            </a:r>
          </a:p>
          <a:p>
            <a:pPr marL="1311275" lvl="3" indent="-276225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200">
                <a:solidFill>
                  <a:srgbClr val="CC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Sallay et al, JSES 1997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381000"/>
            <a:ext cx="35274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Radiographic Evaluation</a:t>
            </a: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0" y="3276600"/>
            <a:ext cx="3879850" cy="660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3276600"/>
            <a:ext cx="73914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60325" indent="-60325" eaLnBrk="0" hangingPunct="0">
              <a:spcBef>
                <a:spcPct val="20000"/>
              </a:spcBef>
              <a:defRPr/>
            </a:pPr>
            <a:r>
              <a:rPr lang="en-US" sz="4400" i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Hertel</a:t>
            </a:r>
            <a:r>
              <a:rPr lang="en-US" sz="4400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Classification</a:t>
            </a:r>
          </a:p>
        </p:txBody>
      </p:sp>
      <p:pic>
        <p:nvPicPr>
          <p:cNvPr id="174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110038"/>
            <a:ext cx="2590800" cy="2078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5"/>
          <a:srcRect l="1663" t="6435" r="80042" b="33513"/>
          <a:stretch>
            <a:fillRect/>
          </a:stretch>
        </p:blipFill>
        <p:spPr bwMode="auto">
          <a:xfrm>
            <a:off x="2955925" y="4114800"/>
            <a:ext cx="1616075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8" name="Picture 6"/>
          <p:cNvPicPr>
            <a:picLocks noChangeAspect="1" noChangeArrowheads="1"/>
          </p:cNvPicPr>
          <p:nvPr/>
        </p:nvPicPr>
        <p:blipFill>
          <a:blip r:embed="rId5"/>
          <a:srcRect l="51559" t="4289" r="29385" b="27078"/>
          <a:stretch>
            <a:fillRect/>
          </a:stretch>
        </p:blipFill>
        <p:spPr bwMode="auto">
          <a:xfrm>
            <a:off x="6149975" y="4114800"/>
            <a:ext cx="1470025" cy="2052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9" name="Picture 6"/>
          <p:cNvPicPr>
            <a:picLocks noChangeAspect="1" noChangeArrowheads="1"/>
          </p:cNvPicPr>
          <p:nvPr/>
        </p:nvPicPr>
        <p:blipFill>
          <a:blip r:embed="rId5"/>
          <a:srcRect l="77531" t="4289" r="2702" b="27078"/>
          <a:stretch>
            <a:fillRect/>
          </a:stretch>
        </p:blipFill>
        <p:spPr bwMode="auto">
          <a:xfrm>
            <a:off x="7543800" y="4114800"/>
            <a:ext cx="1524000" cy="2052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20" name="Picture 6"/>
          <p:cNvPicPr>
            <a:picLocks noChangeAspect="1" noChangeArrowheads="1"/>
          </p:cNvPicPr>
          <p:nvPr/>
        </p:nvPicPr>
        <p:blipFill>
          <a:blip r:embed="rId5"/>
          <a:srcRect l="28275" t="6435" r="53432" b="33513"/>
          <a:stretch>
            <a:fillRect/>
          </a:stretch>
        </p:blipFill>
        <p:spPr bwMode="auto">
          <a:xfrm>
            <a:off x="4419600" y="4114800"/>
            <a:ext cx="1600200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736850" y="6324600"/>
            <a:ext cx="35115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Medial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Metaphyseal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Head Extension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6063" y="6324600"/>
            <a:ext cx="21669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Medial Hinge Integrity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3624263"/>
            <a:ext cx="12668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JSES, 2004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95600" y="4343400"/>
            <a:ext cx="57499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100 Proximal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Humerus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Fxs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5068888"/>
            <a:ext cx="63341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Laser Doppler to assess ischemia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3000" y="1143000"/>
            <a:ext cx="1365250" cy="738188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CC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JBJS, 1970</a:t>
            </a:r>
          </a:p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5" grpId="0"/>
      <p:bldP spid="18" grpId="0"/>
      <p:bldP spid="18" grpId="1"/>
      <p:bldP spid="1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-76200"/>
            <a:ext cx="8991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Hertel</a:t>
            </a:r>
            <a:r>
              <a:rPr lang="en-US" sz="4000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Classification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950" y="76200"/>
            <a:ext cx="3879850" cy="660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838200"/>
            <a:ext cx="3124200" cy="25050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/>
          <a:srcRect l="1663" t="6435" r="80042" b="33513"/>
          <a:stretch>
            <a:fillRect/>
          </a:stretch>
        </p:blipFill>
        <p:spPr bwMode="auto">
          <a:xfrm>
            <a:off x="76200" y="3657600"/>
            <a:ext cx="1616075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5"/>
          <a:srcRect l="51559" t="4289" r="29385" b="27078"/>
          <a:stretch>
            <a:fillRect/>
          </a:stretch>
        </p:blipFill>
        <p:spPr bwMode="auto">
          <a:xfrm>
            <a:off x="228600" y="3657600"/>
            <a:ext cx="1470025" cy="2052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40" name="Picture 6"/>
          <p:cNvPicPr>
            <a:picLocks noChangeAspect="1" noChangeArrowheads="1"/>
          </p:cNvPicPr>
          <p:nvPr/>
        </p:nvPicPr>
        <p:blipFill>
          <a:blip r:embed="rId5"/>
          <a:srcRect l="77531" t="4289" r="2702" b="27078"/>
          <a:stretch>
            <a:fillRect/>
          </a:stretch>
        </p:blipFill>
        <p:spPr bwMode="auto">
          <a:xfrm>
            <a:off x="1676400" y="3657600"/>
            <a:ext cx="1524000" cy="2052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5"/>
          <a:srcRect l="28275" t="6435" r="53432" b="33513"/>
          <a:stretch>
            <a:fillRect/>
          </a:stretch>
        </p:blipFill>
        <p:spPr bwMode="auto">
          <a:xfrm>
            <a:off x="1676400" y="3657600"/>
            <a:ext cx="1600200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-6350" y="5757863"/>
            <a:ext cx="35115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Medial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Metaphyseal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Head Extension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5791200"/>
            <a:ext cx="21669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Medial Hinge Integrity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0913" y="1290638"/>
            <a:ext cx="36718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6 Possible Two-Part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Fxs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1676400"/>
            <a:ext cx="39131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5 Possible Three-Part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Fxs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77175" y="457200"/>
            <a:ext cx="12668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JSES, 2004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5200" y="2057400"/>
            <a:ext cx="3609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Possible Four-Part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Fx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400" y="762000"/>
            <a:ext cx="38782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+mj-lt"/>
              </a:rPr>
              <a:t>Fracture Patterns: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6600" y="3581400"/>
            <a:ext cx="59070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Longer hinge, lower likelihood of ischemia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2800" y="3957638"/>
            <a:ext cx="52943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Accuracy 0.84 for segments &lt; 8 mm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2800" y="3733800"/>
            <a:ext cx="30972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Medial hinge integrity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33763" y="4114800"/>
            <a:ext cx="49482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Accuracy 0.79 for disrupted hinge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05200" y="2590800"/>
            <a:ext cx="51609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 all 3-Part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Fxs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are the same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52800" y="4495800"/>
            <a:ext cx="58134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Poor Predictors of Ischemia in this Study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29000" y="4876800"/>
            <a:ext cx="5983288" cy="1938338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Four-Part Fx - accuracy, 0.67</a:t>
            </a:r>
          </a:p>
          <a:p>
            <a:pPr>
              <a:buFont typeface="Arial" charset="0"/>
              <a:buChar char="•"/>
              <a:defRPr/>
            </a:pP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&gt; 45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° 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angular displacement - accuracy, 0.62 </a:t>
            </a:r>
          </a:p>
          <a:p>
            <a:pPr>
              <a:buFont typeface="Arial" charset="0"/>
              <a:buChar char="•"/>
              <a:defRPr/>
            </a:pP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&gt; 10 mm tuberosity displacement - accuracy, 0.61</a:t>
            </a:r>
          </a:p>
          <a:p>
            <a:pPr>
              <a:buFont typeface="Arial" charset="0"/>
              <a:buChar char="•"/>
              <a:defRPr/>
            </a:pP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Glenohumeral dislocation - accuracy, 0.49</a:t>
            </a:r>
          </a:p>
          <a:p>
            <a:pPr>
              <a:buFont typeface="Arial" charset="0"/>
              <a:buChar char="•"/>
              <a:defRPr/>
            </a:pP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Head-split - accuracy, 0.49</a:t>
            </a:r>
          </a:p>
          <a:p>
            <a:pPr>
              <a:buFont typeface="Arial" charset="0"/>
              <a:buChar char="•"/>
              <a:defRPr/>
            </a:pP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Three-Part Fx - accuracy, 0.38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3276600" y="4876800"/>
            <a:ext cx="419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3352800" y="5181600"/>
            <a:ext cx="57912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3352800" y="5791200"/>
            <a:ext cx="57912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3352800" y="6096000"/>
            <a:ext cx="37338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89916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Introduction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067800" cy="2667000"/>
          </a:xfrm>
        </p:spPr>
        <p:txBody>
          <a:bodyPr/>
          <a:lstStyle/>
          <a:p>
            <a:pPr algn="l">
              <a:buFontTx/>
              <a:buNone/>
              <a:defRPr/>
            </a:pPr>
            <a:r>
              <a:rPr lang="en-US" sz="3200" dirty="0">
                <a:solidFill>
                  <a:srgbClr val="66FFFF"/>
                </a:solidFill>
                <a:ea typeface="+mn-ea"/>
                <a:cs typeface="+mn-cs"/>
              </a:rPr>
              <a:t>JBJS, February - 2008:</a:t>
            </a:r>
            <a:r>
              <a:rPr lang="en-US" sz="3600" dirty="0">
                <a:solidFill>
                  <a:srgbClr val="66FFFF"/>
                </a:solidFill>
                <a:ea typeface="+mn-ea"/>
                <a:cs typeface="+mn-cs"/>
              </a:rPr>
              <a:t>	            </a:t>
            </a:r>
            <a:r>
              <a:rPr lang="en-US" sz="3400" dirty="0">
                <a:solidFill>
                  <a:srgbClr val="66FFFF"/>
                </a:solidFill>
                <a:ea typeface="+mn-ea"/>
                <a:cs typeface="+mn-cs"/>
              </a:rPr>
              <a:t>53 Fractures</a:t>
            </a:r>
          </a:p>
          <a:p>
            <a:pPr marL="346075" lvl="1" indent="-234950">
              <a:defRPr/>
            </a:pPr>
            <a:r>
              <a:rPr lang="en-US" sz="2800" dirty="0"/>
              <a:t>36% - Radiographic Signs of Complications</a:t>
            </a:r>
          </a:p>
          <a:p>
            <a:pPr lvl="2">
              <a:defRPr/>
            </a:pPr>
            <a:r>
              <a:rPr lang="en-US" sz="2100" dirty="0"/>
              <a:t>&gt;10 degrees </a:t>
            </a:r>
            <a:r>
              <a:rPr lang="en-US" sz="2100" dirty="0" err="1"/>
              <a:t>Varus</a:t>
            </a:r>
            <a:r>
              <a:rPr lang="en-US" sz="2100" dirty="0"/>
              <a:t> Displacement = 25%</a:t>
            </a:r>
          </a:p>
          <a:p>
            <a:pPr lvl="2">
              <a:defRPr/>
            </a:pPr>
            <a:r>
              <a:rPr lang="en-US" sz="2100" dirty="0"/>
              <a:t>Screw Cut-Out &amp; Intra-</a:t>
            </a:r>
            <a:r>
              <a:rPr lang="en-US" sz="2100" dirty="0" err="1"/>
              <a:t>Articular</a:t>
            </a:r>
            <a:r>
              <a:rPr lang="en-US" sz="2100" dirty="0"/>
              <a:t> Displacement = 23%</a:t>
            </a:r>
          </a:p>
          <a:p>
            <a:pPr lvl="3">
              <a:defRPr/>
            </a:pPr>
            <a:r>
              <a:rPr lang="en-US" sz="1800" dirty="0"/>
              <a:t>Occurred in 43% of pts &gt; 60 </a:t>
            </a:r>
            <a:r>
              <a:rPr lang="en-US" sz="1800" dirty="0" err="1"/>
              <a:t>y.o</a:t>
            </a:r>
            <a:r>
              <a:rPr lang="en-US" sz="1800" dirty="0"/>
              <a:t>.</a:t>
            </a:r>
          </a:p>
          <a:p>
            <a:pPr lvl="2">
              <a:defRPr/>
            </a:pPr>
            <a:r>
              <a:rPr lang="en-US" sz="2100" dirty="0"/>
              <a:t>Revision Surgery required in 13%</a:t>
            </a:r>
          </a:p>
          <a:p>
            <a:pPr lvl="2">
              <a:defRPr/>
            </a:pPr>
            <a:r>
              <a:rPr lang="en-US" sz="2100" dirty="0"/>
              <a:t>98 % Healed; 4% Rate of </a:t>
            </a:r>
            <a:r>
              <a:rPr lang="en-US" sz="2100" dirty="0" err="1"/>
              <a:t>Osteonecrosis</a:t>
            </a:r>
            <a:endParaRPr lang="en-US" sz="2400" dirty="0"/>
          </a:p>
        </p:txBody>
      </p:sp>
      <p:pic>
        <p:nvPicPr>
          <p:cNvPr id="25604" name="Picture 6" descr="WOSM_Logo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 l="27415" t="32550" r="26474" b="32550"/>
          <a:stretch>
            <a:fillRect/>
          </a:stretch>
        </p:blipFill>
        <p:spPr bwMode="auto">
          <a:xfrm>
            <a:off x="8305800" y="6090500"/>
            <a:ext cx="762000" cy="691299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4"/>
          <a:srcRect t="25969"/>
          <a:stretch>
            <a:fillRect/>
          </a:stretch>
        </p:blipFill>
        <p:spPr bwMode="auto">
          <a:xfrm>
            <a:off x="2819400" y="76200"/>
            <a:ext cx="6248400" cy="1303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4267200"/>
            <a:ext cx="90678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en-US" sz="3200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Associated with unexpectedly high rate of screw cutout &amp; revision surgery, especially in pts &gt; 60 yrs w/ 3- &amp; 4-part </a:t>
            </a:r>
            <a:r>
              <a:rPr lang="en-US" i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fxs</a:t>
            </a:r>
            <a:r>
              <a:rPr lang="en-US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Indications for</a:t>
            </a:r>
            <a:r>
              <a:rPr lang="en-US" i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ORIF in </a:t>
            </a:r>
            <a:r>
              <a:rPr lang="en-US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these </a:t>
            </a:r>
            <a:r>
              <a:rPr lang="en-US" i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pts </a:t>
            </a:r>
            <a:r>
              <a:rPr lang="en-US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require continued analysis</a:t>
            </a:r>
          </a:p>
        </p:txBody>
      </p:sp>
      <p:pic>
        <p:nvPicPr>
          <p:cNvPr id="25607" name="Picture 5" descr="C:\Documents and Settings\Administrator\Desktop\DSC02863.JPG"/>
          <p:cNvPicPr>
            <a:picLocks noChangeAspect="1" noChangeArrowheads="1"/>
          </p:cNvPicPr>
          <p:nvPr/>
        </p:nvPicPr>
        <p:blipFill>
          <a:blip r:embed="rId5"/>
          <a:srcRect l="33859" t="10255" r="25342" b="5128"/>
          <a:stretch>
            <a:fillRect/>
          </a:stretch>
        </p:blipFill>
        <p:spPr bwMode="auto">
          <a:xfrm>
            <a:off x="7597775" y="2438400"/>
            <a:ext cx="1470025" cy="2286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/>
          <a:srcRect l="9962" r="7471" b="15712"/>
          <a:stretch>
            <a:fillRect/>
          </a:stretch>
        </p:blipFill>
        <p:spPr bwMode="auto">
          <a:xfrm>
            <a:off x="7543800" y="2286000"/>
            <a:ext cx="1535113" cy="2514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609" name="Oval 8"/>
          <p:cNvSpPr>
            <a:spLocks noChangeArrowheads="1"/>
          </p:cNvSpPr>
          <p:nvPr/>
        </p:nvSpPr>
        <p:spPr bwMode="auto">
          <a:xfrm>
            <a:off x="7848600" y="3124200"/>
            <a:ext cx="685800" cy="685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0" grpId="0"/>
      <p:bldP spid="2560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919191"/>
      </a:dk1>
      <a:lt1>
        <a:srgbClr val="FFFFFF"/>
      </a:lt1>
      <a:dk2>
        <a:srgbClr val="01005F"/>
      </a:dk2>
      <a:lt2>
        <a:srgbClr val="FAFD00"/>
      </a:lt2>
      <a:accent1>
        <a:srgbClr val="618FFD"/>
      </a:accent1>
      <a:accent2>
        <a:srgbClr val="00AE00"/>
      </a:accent2>
      <a:accent3>
        <a:srgbClr val="AAAAB6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Office:Microsoft PowerPoint 4:</Template>
  <TotalTime>67538</TotalTime>
  <Pages>32</Pages>
  <Words>3286</Words>
  <Application>Microsoft Office PowerPoint</Application>
  <PresentationFormat>On-screen Show (4:3)</PresentationFormat>
  <Paragraphs>638</Paragraphs>
  <Slides>63</Slides>
  <Notes>30</Notes>
  <HiddenSlides>4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Default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optimal management for  displaced Proximal Humerus Fractures?</vt:lpstr>
      <vt:lpstr>PowerPoint Presentation</vt:lpstr>
      <vt:lpstr>PowerPoint Presentation</vt:lpstr>
      <vt:lpstr>Introduction</vt:lpstr>
      <vt:lpstr>PowerPoint Presentation</vt:lpstr>
      <vt:lpstr>Fixation Failure</vt:lpstr>
      <vt:lpstr>PowerPoint Presentation</vt:lpstr>
      <vt:lpstr>PowerPoint Presentation</vt:lpstr>
      <vt:lpstr>PowerPoint Presentation</vt:lpstr>
      <vt:lpstr>PowerPoint Presentation</vt:lpstr>
      <vt:lpstr>Where is the most important screw?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Hemiarthroplasty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use a Reverse Arthroplasty for Failed ORIF?</vt:lpstr>
      <vt:lpstr>PowerPoint Presentation</vt:lpstr>
      <vt:lpstr>PowerPoint Presentation</vt:lpstr>
      <vt:lpstr>Case Example: 85 y/o Female Malunion</vt:lpstr>
      <vt:lpstr>Case Example:  88 y/o Female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Partial Thickness Rotator Cuff Tears</dc:title>
  <dc:subject>Slidemaster</dc:subject>
  <dc:creator>J.R. Rudzki, MD, MS</dc:creator>
  <cp:lastModifiedBy>Caitlin</cp:lastModifiedBy>
  <cp:revision>621</cp:revision>
  <cp:lastPrinted>2013-04-03T00:33:34Z</cp:lastPrinted>
  <dcterms:created xsi:type="dcterms:W3CDTF">2012-03-29T20:30:31Z</dcterms:created>
  <dcterms:modified xsi:type="dcterms:W3CDTF">2014-12-11T18:07:48Z</dcterms:modified>
</cp:coreProperties>
</file>